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8" r:id="rId3"/>
    <p:sldId id="262" r:id="rId5"/>
    <p:sldId id="263" r:id="rId6"/>
    <p:sldId id="340" r:id="rId7"/>
    <p:sldId id="635" r:id="rId8"/>
    <p:sldId id="636" r:id="rId9"/>
    <p:sldId id="637" r:id="rId10"/>
    <p:sldId id="638" r:id="rId11"/>
    <p:sldId id="375" r:id="rId12"/>
    <p:sldId id="264" r:id="rId13"/>
    <p:sldId id="693" r:id="rId14"/>
    <p:sldId id="415" r:id="rId15"/>
    <p:sldId id="633" r:id="rId16"/>
    <p:sldId id="459" r:id="rId17"/>
    <p:sldId id="407" r:id="rId18"/>
    <p:sldId id="694" r:id="rId19"/>
    <p:sldId id="695" r:id="rId20"/>
    <p:sldId id="696" r:id="rId21"/>
    <p:sldId id="697" r:id="rId22"/>
    <p:sldId id="698" r:id="rId23"/>
    <p:sldId id="315" r:id="rId24"/>
    <p:sldId id="265" r:id="rId25"/>
    <p:sldId id="316" r:id="rId26"/>
    <p:sldId id="318" r:id="rId27"/>
    <p:sldId id="272" r:id="rId28"/>
    <p:sldId id="319" r:id="rId29"/>
    <p:sldId id="465" r:id="rId30"/>
    <p:sldId id="321" r:id="rId31"/>
    <p:sldId id="322" r:id="rId32"/>
    <p:sldId id="324" r:id="rId33"/>
    <p:sldId id="699" r:id="rId34"/>
    <p:sldId id="325" r:id="rId35"/>
    <p:sldId id="326" r:id="rId36"/>
    <p:sldId id="736" r:id="rId37"/>
    <p:sldId id="493" r:id="rId38"/>
    <p:sldId id="610" r:id="rId39"/>
    <p:sldId id="329" r:id="rId40"/>
    <p:sldId id="676" r:id="rId41"/>
    <p:sldId id="737" r:id="rId42"/>
    <p:sldId id="738" r:id="rId43"/>
    <p:sldId id="331" r:id="rId44"/>
    <p:sldId id="678" r:id="rId45"/>
    <p:sldId id="332" r:id="rId46"/>
    <p:sldId id="679" r:id="rId47"/>
    <p:sldId id="680" r:id="rId48"/>
    <p:sldId id="266" r:id="rId49"/>
    <p:sldId id="335" r:id="rId50"/>
    <p:sldId id="448" r:id="rId51"/>
  </p:sldIdLst>
  <p:sldSz cx="12192000" cy="6858000"/>
  <p:notesSz cx="6858000" cy="9144000"/>
  <p:defaultTextStyle>
    <a:defPPr>
      <a:defRPr lang="zh-CN"/>
    </a:defPPr>
    <a:lvl1pPr marL="0" lvl="0" indent="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5930" lvl="1"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3130" lvl="2"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0330" lvl="3"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7530" lvl="4"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A2BA"/>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45"/>
    <p:restoredTop sz="94715"/>
  </p:normalViewPr>
  <p:slideViewPr>
    <p:cSldViewPr snapToGrid="0" snapToObjects="1" showGuides="1">
      <p:cViewPr varScale="1">
        <p:scale>
          <a:sx n="50" d="100"/>
          <a:sy n="50" d="100"/>
        </p:scale>
        <p:origin x="-84" y="-558"/>
      </p:cViewPr>
      <p:guideLst>
        <p:guide orient="horz" pos="2226"/>
        <p:guide pos="384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3765"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3765"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二级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三级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四级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五级</a:t>
            </a: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3765"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幻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p>
            <a:pPr lvl="0" algn="r" fontAlgn="base"/>
            <a:fld id="{9A0DB2DC-4C9A-4742-B13C-FB6460FD3503}" type="slidenum">
              <a:rPr lang="zh-CN" altLang="en-US" sz="1200" strike="noStrike" noProof="1" dirty="0">
                <a:latin typeface="Calibri" panose="020F0502020204030204" pitchFamily="34" charset="0"/>
                <a:ea typeface="宋体" panose="02010600030101010101" pitchFamily="2" charset="-122"/>
                <a:cs typeface="+mn-cs"/>
              </a:rPr>
            </a:fld>
            <a:endParaRPr lang="zh-CN" altLang="en-US" sz="1200" strike="noStrike" noProof="1" dirty="0">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幻灯片图像占位符 1"/>
          <p:cNvSpPr>
            <a:spLocks noGrp="1" noRot="1" noChangeAspect="1"/>
          </p:cNvSpPr>
          <p:nvPr>
            <p:ph type="sldImg"/>
          </p:nvPr>
        </p:nvSpPr>
        <p:spPr>
          <a:ln>
            <a:solidFill>
              <a:srgbClr val="000000"/>
            </a:solidFill>
            <a:miter/>
          </a:ln>
        </p:spPr>
      </p:sp>
      <p:sp>
        <p:nvSpPr>
          <p:cNvPr id="19458" name="备注占位符 2"/>
          <p:cNvSpPr>
            <a:spLocks noGrp="1"/>
          </p:cNvSpPr>
          <p:nvPr>
            <p:ph type="body"/>
          </p:nvPr>
        </p:nvSpPr>
        <p:spPr>
          <a:noFill/>
          <a:ln>
            <a:noFill/>
          </a:ln>
        </p:spPr>
        <p:txBody>
          <a:bodyPr wrap="square" lIns="91440" tIns="45720" rIns="91440" bIns="45720" anchor="t"/>
          <a:p>
            <a:pPr lvl="0">
              <a:spcBef>
                <a:spcPct val="0"/>
              </a:spcBef>
            </a:pPr>
            <a:endParaRPr lang="zh-CN" altLang="en-US" dirty="0"/>
          </a:p>
        </p:txBody>
      </p:sp>
      <p:sp>
        <p:nvSpPr>
          <p:cNvPr id="19459" name="幻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dirty="0">
                <a:latin typeface="Calibri" panose="020F0502020204030204" pitchFamily="34" charset="0"/>
                <a:ea typeface="宋体" panose="02010600030101010101" pitchFamily="2" charset="-122"/>
              </a:rPr>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标题幻灯片">
    <p:bg>
      <p:bgPr>
        <a:solidFill>
          <a:srgbClr val="AACED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标题幻灯片">
    <p:bg>
      <p:bgPr>
        <a:solidFill>
          <a:srgbClr val="009FB8"/>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标题幻灯片">
    <p:bg>
      <p:bgPr>
        <a:solidFill>
          <a:srgbClr val="FFBBB3"/>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fontAlgn="auto"/>
            <a:r>
              <a:rPr kumimoji="1" lang="zh-CN" altLang="en-US" strike="noStrike" noProof="1" dirty="0" smtClean="0"/>
              <a:t>单击此处编辑母版文本样式</a:t>
            </a:r>
            <a:endParaRPr kumimoji="1" lang="zh-CN" altLang="en-US" strike="noStrike" noProof="1" dirty="0" smtClean="0"/>
          </a:p>
        </p:txBody>
      </p:sp>
      <p:sp>
        <p:nvSpPr>
          <p:cNvPr id="3" name="文本占位符 7"/>
          <p:cNvSpPr>
            <a:spLocks noGrp="1"/>
          </p:cNvSpPr>
          <p:nvPr>
            <p:ph type="body" sz="quarter" idx="13"/>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
        <p:nvSpPr>
          <p:cNvPr id="4" name="图片占位符 8"/>
          <p:cNvSpPr>
            <a:spLocks noGrp="1"/>
          </p:cNvSpPr>
          <p:nvPr>
            <p:ph type="pic" sz="quarter" idx="14"/>
          </p:nvPr>
        </p:nvSpPr>
        <p:spPr>
          <a:xfrm>
            <a:off x="376768" y="5989475"/>
            <a:ext cx="1960033" cy="533400"/>
          </a:xfrm>
          <a:prstGeom prst="rect">
            <a:avLst/>
          </a:prstGeom>
        </p:spPr>
        <p:txBody>
          <a:bodyPr vert="horz" anchor="ctr"/>
          <a:lstStyle>
            <a:lvl1pPr marL="0" indent="0" algn="ctr">
              <a:buNone/>
              <a:defRPr sz="1600" b="1"/>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600" b="1" i="0" u="none" strike="noStrike" kern="1200" cap="none" spc="0" normalizeH="0" baseline="0" noProof="0" dirty="0" smtClean="0">
                <a:ln>
                  <a:noFill/>
                </a:ln>
                <a:solidFill>
                  <a:schemeClr val="tx1"/>
                </a:solidFill>
                <a:effectLst/>
                <a:uLnTx/>
                <a:uFillTx/>
                <a:latin typeface="+mn-lt"/>
                <a:ea typeface="+mn-ea"/>
                <a:cs typeface="+mn-cs"/>
              </a:rPr>
              <a:t>单击图标添加图片</a:t>
            </a:r>
            <a:endParaRPr kumimoji="1" lang="zh-CN" altLang="en-US" sz="16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chemeClr val="bg1"/>
        </a:solidFill>
        <a:effectLst/>
      </p:bgPr>
    </p:bg>
    <p:spTree>
      <p:nvGrpSpPr>
        <p:cNvPr id="1" name=""/>
        <p:cNvGrpSpPr/>
        <p:nvPr/>
      </p:nvGrpSpPr>
      <p:grpSpPr>
        <a:xfrm>
          <a:off x="0" y="0"/>
          <a:ext cx="0" cy="0"/>
          <a:chOff x="0" y="0"/>
          <a:chExt cx="0" cy="0"/>
        </a:xfrm>
      </p:grpSpPr>
      <p:sp>
        <p:nvSpPr>
          <p:cNvPr id="2" name="矩形 3"/>
          <p:cNvSpPr/>
          <p:nvPr/>
        </p:nvSpPr>
        <p:spPr>
          <a:xfrm>
            <a:off x="441325" y="760413"/>
            <a:ext cx="1568450" cy="368300"/>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smtClean="0">
                <a:ln>
                  <a:noFill/>
                </a:ln>
                <a:solidFill>
                  <a:schemeClr val="tx1">
                    <a:lumMod val="75000"/>
                    <a:lumOff val="25000"/>
                  </a:schemeClr>
                </a:solidFill>
                <a:effectLst/>
                <a:uLnTx/>
                <a:uFillTx/>
                <a:latin typeface="Segoe UI Light"/>
                <a:ea typeface="微软雅黑" pitchFamily="34" charset="-122"/>
                <a:cs typeface="Segoe UI Light"/>
              </a:rPr>
              <a:t>背景图片素材</a:t>
            </a:r>
            <a:endParaRPr kumimoji="0" lang="zh-CN" altLang="en-US" sz="1800" b="0" i="0" u="none" strike="noStrike" kern="1200" cap="none" spc="0" normalizeH="0" baseline="0" noProof="0" dirty="0" smtClean="0">
              <a:ln>
                <a:noFill/>
              </a:ln>
              <a:solidFill>
                <a:schemeClr val="tx1">
                  <a:lumMod val="75000"/>
                  <a:lumOff val="25000"/>
                </a:schemeClr>
              </a:solidFill>
              <a:effectLst/>
              <a:uLnTx/>
              <a:uFillTx/>
              <a:latin typeface="Segoe UI Light"/>
              <a:ea typeface="微软雅黑" pitchFamily="34" charset="-122"/>
              <a:cs typeface="Segoe UI Light"/>
            </a:endParaRPr>
          </a:p>
        </p:txBody>
      </p:sp>
      <p:sp>
        <p:nvSpPr>
          <p:cNvPr id="3" name="矩形 4"/>
          <p:cNvSpPr/>
          <p:nvPr/>
        </p:nvSpPr>
        <p:spPr>
          <a:xfrm>
            <a:off x="441325" y="182563"/>
            <a:ext cx="776288" cy="246063"/>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smtClean="0">
                <a:ln>
                  <a:noFill/>
                </a:ln>
                <a:solidFill>
                  <a:schemeClr val="tx1">
                    <a:lumMod val="75000"/>
                    <a:lumOff val="25000"/>
                  </a:schemeClr>
                </a:solidFill>
                <a:effectLst/>
                <a:uLnTx/>
                <a:uFillTx/>
                <a:latin typeface="Segoe UI Light"/>
                <a:ea typeface="微软雅黑" pitchFamily="34" charset="-122"/>
                <a:cs typeface="Segoe UI Light"/>
              </a:rPr>
              <a:t>OfficePLUS</a:t>
            </a:r>
            <a:endParaRPr kumimoji="0" lang="zh-CN" altLang="en-US" sz="1000" b="0" i="0" u="none" strike="noStrike" kern="1200" cap="none" spc="0" normalizeH="0" baseline="0" noProof="0" dirty="0">
              <a:ln>
                <a:noFill/>
              </a:ln>
              <a:solidFill>
                <a:schemeClr val="tx1">
                  <a:lumMod val="75000"/>
                  <a:lumOff val="25000"/>
                </a:schemeClr>
              </a:solidFill>
              <a:effectLst/>
              <a:uLnTx/>
              <a:uFillTx/>
              <a:latin typeface="Segoe UI Light"/>
              <a:ea typeface="微软雅黑" pitchFamily="34" charset="-122"/>
              <a:cs typeface="Segoe UI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2" name="矩形 5"/>
          <p:cNvSpPr/>
          <p:nvPr/>
        </p:nvSpPr>
        <p:spPr>
          <a:xfrm>
            <a:off x="441325" y="760413"/>
            <a:ext cx="661988" cy="379413"/>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标注</a:t>
            </a:r>
            <a:endParaRPr kumimoji="0" lang="zh-CN" altLang="en-US" sz="18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p:txBody>
      </p:sp>
      <p:sp>
        <p:nvSpPr>
          <p:cNvPr id="3" name="矩形 10"/>
          <p:cNvSpPr/>
          <p:nvPr/>
        </p:nvSpPr>
        <p:spPr>
          <a:xfrm>
            <a:off x="2573338" y="760413"/>
            <a:ext cx="1401763" cy="3452813"/>
          </a:xfrm>
          <a:prstGeom prst="rect">
            <a:avLst/>
          </a:prstGeom>
        </p:spPr>
        <p:txBody>
          <a:bodyPr wrap="square">
            <a:spAutoFit/>
          </a:bodyPr>
          <a:lstStyle/>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字体使用 </a:t>
            </a:r>
            <a:endParaRPr kumimoji="0" lang="en-US" altLang="zh-CN"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行距</a:t>
            </a: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背景图片出处</a:t>
            </a:r>
            <a:endPar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声明</a:t>
            </a: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p:txBody>
      </p:sp>
      <p:sp>
        <p:nvSpPr>
          <p:cNvPr id="14340" name="矩形 11"/>
          <p:cNvSpPr/>
          <p:nvPr/>
        </p:nvSpPr>
        <p:spPr>
          <a:xfrm>
            <a:off x="4152900" y="760413"/>
            <a:ext cx="7073900" cy="4238625"/>
          </a:xfrm>
          <a:prstGeom prst="rect">
            <a:avLst/>
          </a:prstGeom>
          <a:noFill/>
          <a:ln w="9525">
            <a:noFill/>
          </a:ln>
        </p:spPr>
        <p:txBody>
          <a:bodyPr wrap="square" anchor="t">
            <a:spAutoFit/>
          </a:bodyPr>
          <a:p>
            <a:pPr lvl="0" indent="0">
              <a:lnSpc>
                <a:spcPct val="130000"/>
              </a:lnSpc>
            </a:pPr>
            <a:r>
              <a:rPr lang="zh-CN" altLang="en-US" sz="1400" dirty="0">
                <a:solidFill>
                  <a:srgbClr val="FFFFFF"/>
                </a:solidFill>
                <a:latin typeface="Segoe UI Light"/>
                <a:ea typeface="微软雅黑" pitchFamily="34" charset="-122"/>
              </a:rPr>
              <a:t>英文 </a:t>
            </a:r>
            <a:r>
              <a:rPr lang="en-US" altLang="zh-CN" sz="1400">
                <a:solidFill>
                  <a:srgbClr val="FFFFFF"/>
                </a:solidFill>
                <a:latin typeface="Segoe UI Light"/>
                <a:ea typeface="微软雅黑" pitchFamily="34" charset="-122"/>
              </a:rPr>
              <a:t>Century Gothic</a:t>
            </a: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r>
              <a:rPr lang="zh-CN" altLang="en-US" sz="1400" dirty="0">
                <a:solidFill>
                  <a:srgbClr val="FFFFFF"/>
                </a:solidFill>
                <a:latin typeface="Segoe UI Light"/>
                <a:ea typeface="微软雅黑" pitchFamily="34" charset="-122"/>
              </a:rPr>
              <a:t>中文 微软雅黑</a:t>
            </a: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r>
              <a:rPr lang="zh-CN" altLang="en-US" sz="1400" dirty="0">
                <a:solidFill>
                  <a:srgbClr val="FFFFFF"/>
                </a:solidFill>
                <a:latin typeface="Segoe UI Light"/>
                <a:ea typeface="微软雅黑" pitchFamily="34" charset="-122"/>
              </a:rPr>
              <a:t>正文 </a:t>
            </a:r>
            <a:r>
              <a:rPr lang="en-US" altLang="zh-CN" sz="1400">
                <a:solidFill>
                  <a:srgbClr val="FFFFFF"/>
                </a:solidFill>
                <a:latin typeface="Segoe UI Light"/>
                <a:ea typeface="微软雅黑" pitchFamily="34" charset="-122"/>
              </a:rPr>
              <a:t>1.3</a:t>
            </a: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r>
              <a:rPr lang="en-US" altLang="zh-CN" sz="1400" err="1">
                <a:solidFill>
                  <a:srgbClr val="FFFFFF"/>
                </a:solidFill>
                <a:latin typeface="Segoe UI Light"/>
                <a:ea typeface="微软雅黑" pitchFamily="34" charset="-122"/>
              </a:rPr>
              <a:t>cn.bing.com</a:t>
            </a:r>
            <a:endParaRPr lang="zh-CN" altLang="en-US" sz="1400" dirty="0">
              <a:solidFill>
                <a:srgbClr val="FFFFFF"/>
              </a:solidFill>
              <a:latin typeface="Segoe UI Light"/>
              <a:ea typeface="微软雅黑" pitchFamily="34" charset="-122"/>
            </a:endParaRPr>
          </a:p>
          <a:p>
            <a:pPr lvl="0" indent="0">
              <a:lnSpc>
                <a:spcPct val="130000"/>
              </a:lnSpc>
            </a:pPr>
            <a:endParaRPr lang="zh-CN" altLang="en-US" sz="1400" dirty="0">
              <a:solidFill>
                <a:srgbClr val="FFFFFF"/>
              </a:solidFill>
              <a:latin typeface="Segoe UI Light"/>
              <a:ea typeface="微软雅黑" pitchFamily="34" charset="-122"/>
            </a:endParaRPr>
          </a:p>
          <a:p>
            <a:pPr lvl="0" indent="0">
              <a:lnSpc>
                <a:spcPct val="130000"/>
              </a:lnSpc>
            </a:pPr>
            <a:endParaRPr lang="zh-CN" altLang="en-US" sz="1400" dirty="0">
              <a:solidFill>
                <a:srgbClr val="FFFFFF"/>
              </a:solidFill>
              <a:latin typeface="Segoe UI Light"/>
              <a:ea typeface="微软雅黑" pitchFamily="34" charset="-122"/>
            </a:endParaRPr>
          </a:p>
          <a:p>
            <a:pPr lvl="0" indent="0">
              <a:lnSpc>
                <a:spcPct val="130000"/>
              </a:lnSpc>
            </a:pPr>
            <a:r>
              <a:rPr lang="zh-CN" altLang="en-US" sz="1300" dirty="0">
                <a:solidFill>
                  <a:srgbClr val="FFFFFF"/>
                </a:solidFill>
                <a:latin typeface="Century Gothic" panose="020B0502020202020204" pitchFamily="34" charset="0"/>
                <a:ea typeface="微软雅黑" pitchFamily="34" charset="-122"/>
              </a:rPr>
              <a:t>本网站所提供的任何信息内容（包括但不限于 </a:t>
            </a:r>
            <a:r>
              <a:rPr lang="en-US" altLang="zh-CN" sz="1300">
                <a:solidFill>
                  <a:srgbClr val="FFFFFF"/>
                </a:solidFill>
                <a:latin typeface="Segoe UI Light"/>
                <a:ea typeface="Segoe UI Light"/>
              </a:rPr>
              <a:t>PPT</a:t>
            </a:r>
            <a:r>
              <a:rPr lang="zh-CN" altLang="en-US" sz="1300" dirty="0">
                <a:solidFill>
                  <a:srgbClr val="FFFFFF"/>
                </a:solidFill>
                <a:latin typeface="Segoe UI Light"/>
                <a:ea typeface="Segoe UI Light"/>
              </a:rPr>
              <a:t> </a:t>
            </a:r>
            <a:r>
              <a:rPr lang="zh-CN" altLang="en-US" sz="1300" dirty="0">
                <a:solidFill>
                  <a:srgbClr val="FFFFFF"/>
                </a:solidFill>
                <a:latin typeface="Century Gothic" panose="020B0502020202020204" pitchFamily="34" charset="0"/>
                <a:ea typeface="微软雅黑" pitchFamily="34" charset="-122"/>
              </a:rPr>
              <a:t>模板、</a:t>
            </a:r>
            <a:r>
              <a:rPr lang="en-US" altLang="zh-CN" sz="1300">
                <a:solidFill>
                  <a:srgbClr val="FFFFFF"/>
                </a:solidFill>
                <a:latin typeface="Segoe UI Light"/>
                <a:ea typeface="Segoe UI Light"/>
              </a:rPr>
              <a:t>Word</a:t>
            </a:r>
            <a:r>
              <a:rPr lang="zh-CN" altLang="en-US" sz="1300" dirty="0">
                <a:solidFill>
                  <a:srgbClr val="FFFFFF"/>
                </a:solidFill>
                <a:latin typeface="Segoe UI Light"/>
                <a:ea typeface="Segoe UI Light"/>
              </a:rPr>
              <a:t> </a:t>
            </a:r>
            <a:r>
              <a:rPr lang="zh-CN" altLang="en-US" sz="1300" dirty="0">
                <a:solidFill>
                  <a:srgbClr val="FFFFFF"/>
                </a:solidFill>
                <a:latin typeface="Century Gothic" panose="020B0502020202020204" pitchFamily="34" charset="0"/>
                <a:ea typeface="微软雅黑" pitchFamily="34" charset="-122"/>
              </a:rPr>
              <a:t>文档、</a:t>
            </a:r>
            <a:r>
              <a:rPr lang="en-US" altLang="zh-CN" sz="1300">
                <a:solidFill>
                  <a:srgbClr val="FFFFFF"/>
                </a:solidFill>
                <a:latin typeface="Segoe UI Light"/>
                <a:ea typeface="Segoe UI Light"/>
              </a:rPr>
              <a:t>Excel</a:t>
            </a:r>
            <a:r>
              <a:rPr lang="zh-CN" altLang="en-US" sz="1300" dirty="0">
                <a:solidFill>
                  <a:srgbClr val="FFFFFF"/>
                </a:solidFill>
                <a:latin typeface="Segoe UI Light"/>
                <a:ea typeface="Segoe UI Light"/>
              </a:rPr>
              <a:t> </a:t>
            </a:r>
            <a:r>
              <a:rPr lang="zh-CN" altLang="en-US" sz="1300" dirty="0">
                <a:solidFill>
                  <a:srgbClr val="FFFFFF"/>
                </a:solidFill>
                <a:latin typeface="Century Gothic" panose="020B0502020202020204" pitchFamily="34" charset="0"/>
                <a:ea typeface="微软雅黑" pitchFamily="34" charset="-122"/>
              </a:rPr>
              <a:t>图表、图片素材等）均受</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中华人民共和国著作权法</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信息网络传播权保护条例</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及其他适用的法律法规的保护，未经权利人书面明确授权，信息内容的任何部分</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包括图片或图表</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不得被全部或部分的复制、传播、销售，否则将承担法律责任。</a:t>
            </a:r>
            <a:endParaRPr lang="zh-CN" altLang="en-US" sz="1300" dirty="0">
              <a:solidFill>
                <a:srgbClr val="FFFFFF"/>
              </a:solidFill>
              <a:latin typeface="Century Gothic" panose="020B0502020202020204" pitchFamily="34" charset="0"/>
              <a:ea typeface="微软雅黑" pitchFamily="34" charset="-122"/>
            </a:endParaRPr>
          </a:p>
        </p:txBody>
      </p:sp>
      <p:sp>
        <p:nvSpPr>
          <p:cNvPr id="5" name="矩形 12"/>
          <p:cNvSpPr/>
          <p:nvPr/>
        </p:nvSpPr>
        <p:spPr>
          <a:xfrm>
            <a:off x="441325" y="182563"/>
            <a:ext cx="776288" cy="246063"/>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smtClean="0">
                <a:ln>
                  <a:noFill/>
                </a:ln>
                <a:solidFill>
                  <a:prstClr val="white"/>
                </a:solidFill>
                <a:effectLst/>
                <a:uLnTx/>
                <a:uFillTx/>
                <a:latin typeface="Segoe UI Light"/>
                <a:ea typeface="微软雅黑" pitchFamily="34" charset="-122"/>
                <a:cs typeface="Segoe UI Light"/>
              </a:rPr>
              <a:t>OfficePLUS</a:t>
            </a:r>
            <a:endParaRPr kumimoji="0" lang="zh-CN" altLang="en-US" sz="1000" b="0" i="0" u="none" strike="noStrike" kern="1200" cap="none" spc="0" normalizeH="0" baseline="0" noProof="0" dirty="0">
              <a:ln>
                <a:noFill/>
              </a:ln>
              <a:solidFill>
                <a:prstClr val="white"/>
              </a:solidFill>
              <a:effectLst/>
              <a:uLnTx/>
              <a:uFillTx/>
              <a:latin typeface="Segoe UI Light"/>
              <a:ea typeface="微软雅黑" pitchFamily="34" charset="-122"/>
              <a:cs typeface="Segoe UI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标题幻灯片">
    <p:bg>
      <p:bgPr>
        <a:solidFill>
          <a:schemeClr val="bg1"/>
        </a:solidFill>
        <a:effectLst/>
      </p:bgPr>
    </p:bg>
    <p:spTree>
      <p:nvGrpSpPr>
        <p:cNvPr id="1" name=""/>
        <p:cNvGrpSpPr/>
        <p:nvPr/>
      </p:nvGrpSpPr>
      <p:grpSpPr>
        <a:xfrm>
          <a:off x="0" y="0"/>
          <a:ext cx="0" cy="0"/>
          <a:chOff x="0" y="0"/>
          <a:chExt cx="0" cy="0"/>
        </a:xfrm>
      </p:grpSpPr>
      <p:sp>
        <p:nvSpPr>
          <p:cNvPr id="2" name="文本框 6"/>
          <p:cNvSpPr txBox="1"/>
          <p:nvPr/>
        </p:nvSpPr>
        <p:spPr>
          <a:xfrm>
            <a:off x="4448175" y="4459288"/>
            <a:ext cx="3295650" cy="296863"/>
          </a:xfrm>
          <a:prstGeom prst="rect">
            <a:avLst/>
          </a:prstGeom>
          <a:noFill/>
        </p:spPr>
        <p:txBody>
          <a:bodyPr wrap="none" rtlCol="0">
            <a:spAutoFit/>
          </a:bodyP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zh-CN" altLang="en-US" sz="1335" b="0" i="0" u="none" strike="noStrike" kern="1200" cap="none" spc="0" normalizeH="0" baseline="0" noProof="0" dirty="0" smtClean="0">
                <a:ln>
                  <a:noFill/>
                </a:ln>
                <a:solidFill>
                  <a:srgbClr val="000000"/>
                </a:solidFill>
                <a:effectLst/>
                <a:uLnTx/>
                <a:uFillTx/>
                <a:latin typeface="Century Gothic" panose="020B0502020202020204"/>
                <a:ea typeface="微软雅黑" pitchFamily="34" charset="-122"/>
                <a:cs typeface="+mn-cs"/>
              </a:rPr>
              <a:t>点击</a:t>
            </a:r>
            <a:r>
              <a:rPr kumimoji="1" lang="en-US" altLang="zh-CN" sz="1335" b="0" i="0" u="none" strike="noStrike" kern="1200" cap="none" spc="0" normalizeH="0" baseline="0" noProof="0" dirty="0" smtClean="0">
                <a:ln>
                  <a:noFill/>
                </a:ln>
                <a:solidFill>
                  <a:srgbClr val="000000"/>
                </a:solidFill>
                <a:effectLst/>
                <a:uLnTx/>
                <a:uFillTx/>
                <a:latin typeface="Segoe UI Light" charset="0"/>
                <a:ea typeface="Segoe UI Light" charset="0"/>
                <a:cs typeface="Segoe UI Light" charset="0"/>
              </a:rPr>
              <a:t>Logo</a:t>
            </a:r>
            <a:r>
              <a:rPr kumimoji="1" lang="zh-CN" altLang="en-US" sz="1335" b="0" i="0" u="none" strike="noStrike" kern="1200" cap="none" spc="0" normalizeH="0" baseline="0" noProof="0" dirty="0" smtClean="0">
                <a:ln>
                  <a:noFill/>
                </a:ln>
                <a:solidFill>
                  <a:srgbClr val="000000"/>
                </a:solidFill>
                <a:effectLst/>
                <a:uLnTx/>
                <a:uFillTx/>
                <a:latin typeface="Century Gothic" panose="020B0502020202020204"/>
                <a:ea typeface="微软雅黑" pitchFamily="34" charset="-122"/>
                <a:cs typeface="+mn-cs"/>
              </a:rPr>
              <a:t>获取更多优质模板（放映模式）</a:t>
            </a:r>
            <a:endParaRPr kumimoji="1" lang="zh-CN" altLang="en-US" sz="1335" b="0" i="0" u="none" strike="noStrike" kern="1200" cap="none" spc="0" normalizeH="0" baseline="0" noProof="0" dirty="0">
              <a:ln>
                <a:noFill/>
              </a:ln>
              <a:solidFill>
                <a:srgbClr val="000000"/>
              </a:solidFill>
              <a:effectLst/>
              <a:uLnTx/>
              <a:uFillTx/>
              <a:latin typeface="Century Gothic" panose="020B0502020202020204"/>
              <a:ea typeface="微软雅黑" pitchFamily="34" charset="-122"/>
              <a:cs typeface="+mn-cs"/>
            </a:endParaRPr>
          </a:p>
        </p:txBody>
      </p:sp>
      <p:pic>
        <p:nvPicPr>
          <p:cNvPr id="15363" name="图片 3">
            <a:hlinkClick r:id="rId2"/>
          </p:cNvPr>
          <p:cNvPicPr>
            <a:picLocks noChangeAspect="1"/>
          </p:cNvPicPr>
          <p:nvPr userDrawn="1"/>
        </p:nvPicPr>
        <p:blipFill>
          <a:blip r:embed="rId3"/>
          <a:stretch>
            <a:fillRect/>
          </a:stretch>
        </p:blipFill>
        <p:spPr>
          <a:xfrm>
            <a:off x="4572000" y="3227388"/>
            <a:ext cx="3048000" cy="403225"/>
          </a:xfrm>
          <a:prstGeom prst="rect">
            <a:avLst/>
          </a:prstGeom>
          <a:noFill/>
          <a:ln w="9525">
            <a:noFill/>
          </a:ln>
        </p:spPr>
      </p:pic>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pPr fontAlgn="base"/>
            <a:fld id="{82F288E0-7875-42C4-84C8-98DBBD3BF4D2}"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nvPr>
        </p:nvSpPr>
        <p:spPr>
          <a:xfrm>
            <a:off x="4038600" y="6356350"/>
            <a:ext cx="4114800" cy="365125"/>
          </a:xfrm>
        </p:spPr>
        <p:txBody>
          <a:bodyPr/>
          <a:lstStyle/>
          <a:p>
            <a:pPr fontAlgn="base"/>
            <a:endParaRPr lang="zh-CN" altLang="en-US" strike="noStrike" noProof="1"/>
          </a:p>
        </p:txBody>
      </p:sp>
      <p:sp>
        <p:nvSpPr>
          <p:cNvPr id="4" name="灯片编号占位符 3"/>
          <p:cNvSpPr>
            <a:spLocks noGrp="1"/>
          </p:cNvSpPr>
          <p:nvPr>
            <p:ph type="sldNum" sz="quarter" idx="12"/>
          </p:nvPr>
        </p:nvSpPr>
        <p:spPr>
          <a:xfrm>
            <a:off x="8610600" y="6356350"/>
            <a:ext cx="2743200" cy="365125"/>
          </a:xfrm>
        </p:spPr>
        <p:txBody>
          <a:bodyPr/>
          <a:lstStyle/>
          <a:p>
            <a:pPr fontAlgn="base"/>
            <a:fld id="{7D9BB5D0-35E4-459D-AEF3-FE4D7C45CC19}"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6_标题幻灯片">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rot="9822520">
            <a:off x="3098800" y="4110038"/>
            <a:ext cx="717550" cy="717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8"/>
          <p:cNvSpPr/>
          <p:nvPr/>
        </p:nvSpPr>
        <p:spPr>
          <a:xfrm rot="18585722">
            <a:off x="2900363" y="1690688"/>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2"/>
          <p:cNvSpPr/>
          <p:nvPr/>
        </p:nvSpPr>
        <p:spPr>
          <a:xfrm rot="4450317">
            <a:off x="2505075" y="3165475"/>
            <a:ext cx="139700" cy="1397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3"/>
          <p:cNvSpPr/>
          <p:nvPr/>
        </p:nvSpPr>
        <p:spPr>
          <a:xfrm rot="892948">
            <a:off x="1670050" y="2838450"/>
            <a:ext cx="381000" cy="3810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4"/>
          <p:cNvSpPr/>
          <p:nvPr/>
        </p:nvSpPr>
        <p:spPr>
          <a:xfrm rot="4240722">
            <a:off x="2955131" y="3409156"/>
            <a:ext cx="212725" cy="2111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5"/>
          <p:cNvSpPr/>
          <p:nvPr/>
        </p:nvSpPr>
        <p:spPr>
          <a:xfrm rot="3863176">
            <a:off x="2174081" y="2423319"/>
            <a:ext cx="477838" cy="47942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6"/>
          <p:cNvSpPr/>
          <p:nvPr/>
        </p:nvSpPr>
        <p:spPr>
          <a:xfrm rot="187853">
            <a:off x="1162050" y="1758950"/>
            <a:ext cx="668338" cy="6699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7"/>
          <p:cNvSpPr/>
          <p:nvPr/>
        </p:nvSpPr>
        <p:spPr>
          <a:xfrm rot="905749">
            <a:off x="2244725" y="1322388"/>
            <a:ext cx="962025" cy="96202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9322284">
            <a:off x="2044700" y="1701800"/>
            <a:ext cx="203200"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42066">
            <a:off x="1017588" y="3789363"/>
            <a:ext cx="252413"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20117985">
            <a:off x="3894138" y="1816100"/>
            <a:ext cx="2847975" cy="28479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3"/>
          <p:cNvSpPr/>
          <p:nvPr/>
        </p:nvSpPr>
        <p:spPr>
          <a:xfrm rot="905749">
            <a:off x="2446338" y="4637088"/>
            <a:ext cx="958850" cy="9572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矩形 14"/>
          <p:cNvSpPr/>
          <p:nvPr/>
        </p:nvSpPr>
        <p:spPr>
          <a:xfrm rot="19322284">
            <a:off x="4995863" y="5259388"/>
            <a:ext cx="203200"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5"/>
          <p:cNvSpPr/>
          <p:nvPr/>
        </p:nvSpPr>
        <p:spPr>
          <a:xfrm rot="19736611">
            <a:off x="3735388" y="4395788"/>
            <a:ext cx="996950" cy="99695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1"/>
          <p:cNvSpPr/>
          <p:nvPr/>
        </p:nvSpPr>
        <p:spPr>
          <a:xfrm rot="19896190">
            <a:off x="-847725" y="4392613"/>
            <a:ext cx="3716338" cy="3716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2"/>
          <p:cNvSpPr/>
          <p:nvPr/>
        </p:nvSpPr>
        <p:spPr>
          <a:xfrm rot="21433404">
            <a:off x="1038225" y="3146425"/>
            <a:ext cx="1173163"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rot="18900000">
            <a:off x="2965450" y="4498975"/>
            <a:ext cx="561975" cy="5619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4"/>
          <p:cNvSpPr/>
          <p:nvPr/>
        </p:nvSpPr>
        <p:spPr>
          <a:xfrm rot="19462407">
            <a:off x="858838" y="3413125"/>
            <a:ext cx="304800" cy="3048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5"/>
          <p:cNvSpPr/>
          <p:nvPr/>
        </p:nvSpPr>
        <p:spPr>
          <a:xfrm rot="2220555">
            <a:off x="9069388" y="-665162"/>
            <a:ext cx="2601913" cy="26019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rot="20263186">
            <a:off x="10806113" y="58738"/>
            <a:ext cx="2082800" cy="20828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rot="20229117">
            <a:off x="7312025" y="557213"/>
            <a:ext cx="561975" cy="56197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rot="20229117">
            <a:off x="10861675" y="2813050"/>
            <a:ext cx="473075" cy="4730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3027363" y="5397500"/>
            <a:ext cx="219075" cy="2190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19238099">
            <a:off x="11441113" y="5083175"/>
            <a:ext cx="441325" cy="44291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2558654">
            <a:off x="10718800" y="5588000"/>
            <a:ext cx="1790700" cy="17907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20601285">
            <a:off x="9831388" y="6040438"/>
            <a:ext cx="1030288" cy="10287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20567216">
            <a:off x="9228138" y="6149975"/>
            <a:ext cx="265113" cy="26511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20567216">
            <a:off x="11022013" y="4821238"/>
            <a:ext cx="309563" cy="309563"/>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9896190">
            <a:off x="696913" y="33338"/>
            <a:ext cx="668338" cy="6699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21433404">
            <a:off x="-425450" y="-288925"/>
            <a:ext cx="1262063" cy="12620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18585722">
            <a:off x="1181100" y="925513"/>
            <a:ext cx="285750" cy="28575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1310481" y="135731"/>
            <a:ext cx="204788"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文本占位符 7"/>
          <p:cNvSpPr>
            <a:spLocks noGrp="1"/>
          </p:cNvSpPr>
          <p:nvPr>
            <p:ph type="body" sz="quarter" idx="10"/>
          </p:nvPr>
        </p:nvSpPr>
        <p:spPr>
          <a:xfrm>
            <a:off x="1713834"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15361769">
            <a:off x="6558756" y="-388144"/>
            <a:ext cx="1169988"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2558654">
            <a:off x="6111875" y="3254375"/>
            <a:ext cx="331788" cy="33178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20601285">
            <a:off x="5807075" y="2601913"/>
            <a:ext cx="473075" cy="4730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2349059">
            <a:off x="6265863" y="2733675"/>
            <a:ext cx="223838" cy="2238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1971513">
            <a:off x="5492750" y="1970088"/>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9896190">
            <a:off x="6548438" y="1195388"/>
            <a:ext cx="668338" cy="668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20614086">
            <a:off x="4738688" y="792163"/>
            <a:ext cx="1325563" cy="13255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18585722">
            <a:off x="4976813" y="-1036637"/>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4648994" y="375444"/>
            <a:ext cx="203200"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19750403">
            <a:off x="6270625" y="2052638"/>
            <a:ext cx="252413"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19896190">
            <a:off x="4119563" y="1265238"/>
            <a:ext cx="328613" cy="32861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7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15361769">
            <a:off x="6558756" y="-388144"/>
            <a:ext cx="1169988"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2558654">
            <a:off x="6111875" y="3254375"/>
            <a:ext cx="331788" cy="33178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20601285">
            <a:off x="5807075" y="2601913"/>
            <a:ext cx="473075" cy="4730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2349059">
            <a:off x="6265863" y="2733675"/>
            <a:ext cx="223838" cy="2238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1971513">
            <a:off x="5492750" y="1970088"/>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9896190">
            <a:off x="6548438" y="1195388"/>
            <a:ext cx="668338" cy="668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20614086">
            <a:off x="4738688" y="792163"/>
            <a:ext cx="1325563" cy="13255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18585722">
            <a:off x="4976813" y="-1036637"/>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4648994" y="375444"/>
            <a:ext cx="203200"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19750403">
            <a:off x="6270625" y="2052638"/>
            <a:ext cx="252413"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19896190">
            <a:off x="4119563" y="1265238"/>
            <a:ext cx="328613" cy="32861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4"/>
          <p:cNvSpPr/>
          <p:nvPr/>
        </p:nvSpPr>
        <p:spPr>
          <a:xfrm rot="9822520">
            <a:off x="8666163" y="4695825"/>
            <a:ext cx="715963" cy="717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5"/>
          <p:cNvSpPr/>
          <p:nvPr/>
        </p:nvSpPr>
        <p:spPr>
          <a:xfrm rot="18585722">
            <a:off x="8467725" y="2278063"/>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矩形 16"/>
          <p:cNvSpPr/>
          <p:nvPr/>
        </p:nvSpPr>
        <p:spPr>
          <a:xfrm rot="4450317">
            <a:off x="8072438" y="3751263"/>
            <a:ext cx="139700" cy="1397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矩形 17"/>
          <p:cNvSpPr/>
          <p:nvPr/>
        </p:nvSpPr>
        <p:spPr>
          <a:xfrm rot="892948">
            <a:off x="7235825" y="3424238"/>
            <a:ext cx="381000" cy="3810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矩形 18"/>
          <p:cNvSpPr/>
          <p:nvPr/>
        </p:nvSpPr>
        <p:spPr>
          <a:xfrm rot="4240722">
            <a:off x="8522494" y="3994944"/>
            <a:ext cx="211138" cy="2127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矩形 19"/>
          <p:cNvSpPr/>
          <p:nvPr/>
        </p:nvSpPr>
        <p:spPr>
          <a:xfrm rot="3863176">
            <a:off x="7739856" y="3010694"/>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 name="矩形 20"/>
          <p:cNvSpPr/>
          <p:nvPr/>
        </p:nvSpPr>
        <p:spPr>
          <a:xfrm rot="187853">
            <a:off x="6727825" y="2346325"/>
            <a:ext cx="669925" cy="668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1"/>
          <p:cNvSpPr/>
          <p:nvPr/>
        </p:nvSpPr>
        <p:spPr>
          <a:xfrm rot="905749">
            <a:off x="7812088" y="1908175"/>
            <a:ext cx="962025" cy="96361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矩形 22"/>
          <p:cNvSpPr/>
          <p:nvPr/>
        </p:nvSpPr>
        <p:spPr>
          <a:xfrm rot="19322284">
            <a:off x="7610475" y="2287588"/>
            <a:ext cx="204788"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矩形 23"/>
          <p:cNvSpPr/>
          <p:nvPr/>
        </p:nvSpPr>
        <p:spPr>
          <a:xfrm rot="42066">
            <a:off x="6583363" y="4376738"/>
            <a:ext cx="254000"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矩形 24"/>
          <p:cNvSpPr/>
          <p:nvPr/>
        </p:nvSpPr>
        <p:spPr>
          <a:xfrm rot="20117985">
            <a:off x="9461500" y="2401888"/>
            <a:ext cx="2847975" cy="28479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矩形 25"/>
          <p:cNvSpPr/>
          <p:nvPr/>
        </p:nvSpPr>
        <p:spPr>
          <a:xfrm rot="905749">
            <a:off x="8013700" y="5222875"/>
            <a:ext cx="958850" cy="9588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矩形 26"/>
          <p:cNvSpPr/>
          <p:nvPr/>
        </p:nvSpPr>
        <p:spPr>
          <a:xfrm rot="19322284">
            <a:off x="10561638" y="5845175"/>
            <a:ext cx="204788"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矩形 27"/>
          <p:cNvSpPr/>
          <p:nvPr/>
        </p:nvSpPr>
        <p:spPr>
          <a:xfrm rot="19736611">
            <a:off x="9301163" y="4981575"/>
            <a:ext cx="998538" cy="99853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6238231" flipH="1">
            <a:off x="9408319" y="4234656"/>
            <a:ext cx="1169988"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19041346" flipH="1">
            <a:off x="10088563" y="6107113"/>
            <a:ext cx="187325" cy="18732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998715" flipH="1">
            <a:off x="10506075" y="5621338"/>
            <a:ext cx="473075" cy="4730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19250941" flipH="1">
            <a:off x="10179050" y="5688013"/>
            <a:ext cx="223838" cy="2238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19628487" flipH="1">
            <a:off x="11164888" y="6592888"/>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703810" flipH="1">
            <a:off x="11537950" y="2659063"/>
            <a:ext cx="669925" cy="6699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985914" flipH="1">
            <a:off x="11072813" y="5414963"/>
            <a:ext cx="1325563" cy="13255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3014278" flipH="1">
            <a:off x="10200481" y="3586956"/>
            <a:ext cx="1958975" cy="195738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4169379" flipH="1">
            <a:off x="8955088" y="5462588"/>
            <a:ext cx="203200"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1849597" flipH="1">
            <a:off x="10415588" y="6386513"/>
            <a:ext cx="668338" cy="66992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1703810" flipH="1">
            <a:off x="10052050" y="3232150"/>
            <a:ext cx="328613" cy="3302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标题幻灯片">
    <p:bg>
      <p:bgPr>
        <a:solidFill>
          <a:schemeClr val="accent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标题幻灯片">
    <p:bg>
      <p:bgPr>
        <a:solidFill>
          <a:schemeClr val="accent2"/>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slide" Target="slide46.xml"/><Relationship Id="rId2" Type="http://schemas.openxmlformats.org/officeDocument/2006/relationships/slide" Target="slide22.xml"/><Relationship Id="rId1" Type="http://schemas.openxmlformats.org/officeDocument/2006/relationships/slide" Target="slide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emf"/><Relationship Id="rId1" Type="http://schemas.openxmlformats.org/officeDocument/2006/relationships/image" Target="../media/image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文本框 2"/>
          <p:cNvSpPr txBox="1"/>
          <p:nvPr/>
        </p:nvSpPr>
        <p:spPr>
          <a:xfrm>
            <a:off x="4570414" y="2073275"/>
            <a:ext cx="3060700" cy="1568450"/>
          </a:xfrm>
          <a:prstGeom prst="rect">
            <a:avLst/>
          </a:prstGeom>
          <a:noFill/>
          <a:ln w="9525">
            <a:noFill/>
          </a:ln>
        </p:spPr>
        <p:txBody>
          <a:bodyPr wrap="none" anchor="t">
            <a:spAutoFit/>
          </a:bodyPr>
          <a:p>
            <a:pPr algn="ctr"/>
            <a:r>
              <a:rPr lang="en-US" altLang="zh-CN" sz="4800" b="1">
                <a:solidFill>
                  <a:schemeClr val="accent1"/>
                </a:solidFill>
                <a:latin typeface="微软雅黑" pitchFamily="34" charset="-122"/>
                <a:ea typeface="微软雅黑" pitchFamily="34" charset="-122"/>
              </a:rPr>
              <a:t>Unit Eight</a:t>
            </a:r>
            <a:endParaRPr lang="en-US" altLang="zh-CN" sz="4800" b="1">
              <a:solidFill>
                <a:schemeClr val="accent1"/>
              </a:solidFill>
              <a:latin typeface="微软雅黑" pitchFamily="34" charset="-122"/>
              <a:ea typeface="微软雅黑" pitchFamily="34" charset="-122"/>
            </a:endParaRPr>
          </a:p>
          <a:p>
            <a:pPr algn="ctr"/>
            <a:endParaRPr lang="en-US" altLang="zh-CN" sz="4800" b="1">
              <a:solidFill>
                <a:schemeClr val="accent1"/>
              </a:solidFill>
              <a:latin typeface="微软雅黑" pitchFamily="34" charset="-122"/>
              <a:ea typeface="微软雅黑" pitchFamily="34" charset="-122"/>
            </a:endParaRPr>
          </a:p>
        </p:txBody>
      </p:sp>
      <p:sp>
        <p:nvSpPr>
          <p:cNvPr id="4" name="文本框 3"/>
          <p:cNvSpPr txBox="1"/>
          <p:nvPr/>
        </p:nvSpPr>
        <p:spPr>
          <a:xfrm>
            <a:off x="1213485" y="3256915"/>
            <a:ext cx="9817735" cy="1938020"/>
          </a:xfrm>
          <a:prstGeom prst="rect">
            <a:avLst/>
          </a:prstGeom>
          <a:solidFill>
            <a:schemeClr val="accent4"/>
          </a:solidFill>
        </p:spPr>
        <p:txBody>
          <a:bodyPr wrap="square" rtlCol="0">
            <a:spAutoFit/>
          </a:bodyPr>
          <a:p>
            <a:pPr marL="742950" lvl="1" indent="-285750" algn="ctr" fontAlgn="base"/>
            <a:r>
              <a:rPr lang="en-US" altLang="zh-CN" sz="6000" b="1" strike="noStrike" noProof="1">
                <a:solidFill>
                  <a:schemeClr val="bg1"/>
                </a:solidFill>
                <a:latin typeface="微软雅黑" pitchFamily="34" charset="-122"/>
                <a:ea typeface="微软雅黑" pitchFamily="34" charset="-122"/>
                <a:cs typeface="+mn-cs"/>
              </a:rPr>
              <a:t>Western Architecture and Porcelain</a:t>
            </a:r>
            <a:endParaRPr lang="en-US" altLang="zh-CN" sz="6000" b="1" strike="noStrike" noProof="1">
              <a:solidFill>
                <a:schemeClr val="bg1"/>
              </a:solidFill>
              <a:latin typeface="微软雅黑" pitchFamily="34" charset="-122"/>
              <a:ea typeface="微软雅黑" pitchFamily="34" charset="-122"/>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2</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26626"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7242648" y="2922413"/>
            <a:ext cx="2439670" cy="1106805"/>
          </a:xfrm>
          <a:prstGeom prst="rect">
            <a:avLst/>
          </a:prstGeom>
          <a:noFill/>
        </p:spPr>
        <p:txBody>
          <a:bodyPr wrap="none" rtlCol="0">
            <a:spAutoFit/>
          </a:bodyPr>
          <a:lstStyle/>
          <a:p>
            <a:pPr marR="0" defTabSz="913765" fontAlgn="auto">
              <a:spcBef>
                <a:spcPts val="0"/>
              </a:spcBef>
              <a:spcAft>
                <a:spcPts val="0"/>
              </a:spcAft>
              <a:buClrTx/>
              <a:buSzTx/>
              <a:buFontTx/>
              <a:buNone/>
              <a:defRPr/>
            </a:pPr>
            <a:r>
              <a:rPr kumimoji="1" lang="zh-CN" altLang="en-US"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Tasks</a:t>
            </a:r>
            <a:endParaRPr kumimoji="1" lang="zh-CN" altLang="en-US"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0"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1"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2"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3"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7654" name="文本框 37906"/>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One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7655" name="文本框 3"/>
          <p:cNvSpPr txBox="1"/>
          <p:nvPr/>
        </p:nvSpPr>
        <p:spPr>
          <a:xfrm>
            <a:off x="1329690" y="1107440"/>
            <a:ext cx="10474325" cy="82994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One and the following ten statements. Each statement contains information given in one of the paragraphs of Passage One. Identify the paragraph from which the information is derived. You may choose a paragraph more than once. Each paragraph is marked with one letter.</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7656" name="文本框 12"/>
          <p:cNvSpPr txBox="1"/>
          <p:nvPr/>
        </p:nvSpPr>
        <p:spPr>
          <a:xfrm>
            <a:off x="1413510" y="2080895"/>
            <a:ext cx="9792970" cy="3969385"/>
          </a:xfrm>
          <a:prstGeom prst="rect">
            <a:avLst/>
          </a:prstGeom>
          <a:noFill/>
          <a:ln w="9525">
            <a:noFill/>
          </a:ln>
        </p:spPr>
        <p:txBody>
          <a:bodyPr wrap="square" anchor="t">
            <a:spAutoFit/>
          </a:bodyPr>
          <a:p>
            <a:pPr algn="just">
              <a:lnSpc>
                <a:spcPct val="150000"/>
              </a:lnSpc>
            </a:pPr>
            <a:r>
              <a:rPr lang="zh-CN" altLang="en-US" sz="1400">
                <a:latin typeface="Arial" panose="020B0604020202020204" pitchFamily="34" charset="0"/>
                <a:ea typeface="宋体" panose="02010600030101010101" pitchFamily="2" charset="-122"/>
              </a:rPr>
              <a:t>(       ) 1. The Coronation Chair is situated between the High Altar and the Chapel of Edward the Confessor.</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2. “The Abbey” was mostly built in the 13th century during the reign of Henry III.</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3. Many famous writers were buried in the Chapel: Thackeray, Ruskin, Goldsmith, Burns, Wordsworth, Browning, Milton, Chaucer, Ben Jonson (incorrectly spelt Johnson), Samuel Johnson, Dickens, Shakespeare.</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4. The tomb’s outer covering of gold and precious stones was stripped during the Reformation.</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5. The Chapter House fell into disuse until 1860 when major restorations were carried out by Sir George Gilbert Scott.</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6. Westminster Chapel is a place where all the English monarchs have been crowned for over 600 years. Many of these monarchs were buried here.</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7. Henry was buried here in 1509 alongside his Queen, Elizabeth of York, who died in childbirth.</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8. The oak chair which was built by order of Edward I in 1300 to contain the legendary Stone of Scone has been used for every coronation since 1308.</a:t>
            </a:r>
            <a:endParaRPr lang="zh-CN" altLang="en-US" sz="1400">
              <a:latin typeface="Arial" panose="020B0604020202020204" pitchFamily="34" charset="0"/>
              <a:ea typeface="宋体" panose="02010600030101010101" pitchFamily="2" charset="-122"/>
            </a:endParaRPr>
          </a:p>
        </p:txBody>
      </p:sp>
      <p:sp>
        <p:nvSpPr>
          <p:cNvPr id="6" name="文本框 5"/>
          <p:cNvSpPr txBox="1"/>
          <p:nvPr/>
        </p:nvSpPr>
        <p:spPr>
          <a:xfrm>
            <a:off x="1543050" y="2080578"/>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G</a:t>
            </a:r>
            <a:endParaRPr lang="en-US" altLang="zh-CN" sz="2000" b="1">
              <a:solidFill>
                <a:srgbClr val="C00000"/>
              </a:solidFill>
              <a:latin typeface="Arial" panose="020B0604020202020204" pitchFamily="34" charset="0"/>
              <a:ea typeface="宋体" panose="02010600030101010101" pitchFamily="2" charset="-122"/>
            </a:endParaRPr>
          </a:p>
        </p:txBody>
      </p:sp>
      <p:sp>
        <p:nvSpPr>
          <p:cNvPr id="8" name="文本框 7"/>
          <p:cNvSpPr txBox="1"/>
          <p:nvPr/>
        </p:nvSpPr>
        <p:spPr>
          <a:xfrm>
            <a:off x="1543050" y="247967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A</a:t>
            </a:r>
            <a:endParaRPr lang="en-US" altLang="zh-CN" sz="2000" b="1">
              <a:solidFill>
                <a:srgbClr val="C00000"/>
              </a:solidFill>
              <a:latin typeface="Arial" panose="020B0604020202020204" pitchFamily="34" charset="0"/>
              <a:ea typeface="宋体" panose="02010600030101010101" pitchFamily="2" charset="-122"/>
            </a:endParaRPr>
          </a:p>
        </p:txBody>
      </p:sp>
      <p:sp>
        <p:nvSpPr>
          <p:cNvPr id="9" name="文本框 8"/>
          <p:cNvSpPr txBox="1"/>
          <p:nvPr/>
        </p:nvSpPr>
        <p:spPr>
          <a:xfrm>
            <a:off x="1543050" y="2799398"/>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C</a:t>
            </a:r>
            <a:endParaRPr lang="en-US" altLang="zh-CN" sz="2000" b="1">
              <a:solidFill>
                <a:srgbClr val="C00000"/>
              </a:solidFill>
              <a:latin typeface="Arial" panose="020B0604020202020204" pitchFamily="34" charset="0"/>
              <a:ea typeface="宋体" panose="02010600030101010101" pitchFamily="2" charset="-122"/>
            </a:endParaRPr>
          </a:p>
        </p:txBody>
      </p:sp>
      <p:sp>
        <p:nvSpPr>
          <p:cNvPr id="3" name="文本框 2"/>
          <p:cNvSpPr txBox="1"/>
          <p:nvPr/>
        </p:nvSpPr>
        <p:spPr>
          <a:xfrm>
            <a:off x="1543050" y="342328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D</a:t>
            </a:r>
            <a:endParaRPr lang="en-US" altLang="zh-CN" sz="2000" b="1">
              <a:solidFill>
                <a:srgbClr val="C00000"/>
              </a:solidFill>
              <a:latin typeface="Arial" panose="020B0604020202020204" pitchFamily="34" charset="0"/>
              <a:ea typeface="宋体" panose="02010600030101010101" pitchFamily="2" charset="-122"/>
            </a:endParaRPr>
          </a:p>
        </p:txBody>
      </p:sp>
      <p:sp>
        <p:nvSpPr>
          <p:cNvPr id="4" name="文本框 3"/>
          <p:cNvSpPr txBox="1"/>
          <p:nvPr/>
        </p:nvSpPr>
        <p:spPr>
          <a:xfrm>
            <a:off x="1543050" y="533844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G</a:t>
            </a:r>
            <a:endParaRPr lang="en-US" altLang="zh-CN" sz="2000" b="1">
              <a:solidFill>
                <a:srgbClr val="C00000"/>
              </a:solidFill>
              <a:latin typeface="Arial" panose="020B0604020202020204" pitchFamily="34" charset="0"/>
              <a:ea typeface="宋体" panose="02010600030101010101" pitchFamily="2" charset="-122"/>
            </a:endParaRPr>
          </a:p>
        </p:txBody>
      </p:sp>
      <p:sp>
        <p:nvSpPr>
          <p:cNvPr id="5" name="文本框 4"/>
          <p:cNvSpPr txBox="1"/>
          <p:nvPr/>
        </p:nvSpPr>
        <p:spPr>
          <a:xfrm>
            <a:off x="1543050" y="374967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F</a:t>
            </a:r>
            <a:endParaRPr lang="en-US" altLang="zh-CN" sz="2000" b="1">
              <a:solidFill>
                <a:srgbClr val="C00000"/>
              </a:solidFill>
              <a:latin typeface="Arial" panose="020B0604020202020204" pitchFamily="34" charset="0"/>
              <a:ea typeface="宋体" panose="02010600030101010101" pitchFamily="2" charset="-122"/>
            </a:endParaRPr>
          </a:p>
        </p:txBody>
      </p:sp>
      <p:sp>
        <p:nvSpPr>
          <p:cNvPr id="7" name="文本框 6"/>
          <p:cNvSpPr txBox="1"/>
          <p:nvPr/>
        </p:nvSpPr>
        <p:spPr>
          <a:xfrm>
            <a:off x="1543050" y="436689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B</a:t>
            </a:r>
            <a:endParaRPr lang="en-US" altLang="zh-CN" sz="2000" b="1">
              <a:solidFill>
                <a:srgbClr val="C00000"/>
              </a:solidFill>
              <a:latin typeface="Arial" panose="020B0604020202020204" pitchFamily="34" charset="0"/>
              <a:ea typeface="宋体" panose="02010600030101010101" pitchFamily="2" charset="-122"/>
            </a:endParaRPr>
          </a:p>
        </p:txBody>
      </p:sp>
      <p:sp>
        <p:nvSpPr>
          <p:cNvPr id="11" name="文本框 10"/>
          <p:cNvSpPr txBox="1"/>
          <p:nvPr/>
        </p:nvSpPr>
        <p:spPr>
          <a:xfrm>
            <a:off x="1543050" y="5019040"/>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E</a:t>
            </a:r>
            <a:endParaRPr lang="en-US" altLang="zh-CN" sz="2000" b="1">
              <a:solidFill>
                <a:srgbClr val="C00000"/>
              </a:solidFill>
              <a:latin typeface="Arial" panose="020B0604020202020204" pitchFamily="34"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linds(horizontal)">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3" grpId="0"/>
      <p:bldP spid="4" grpId="0"/>
      <p:bldP spid="5" grpId="0"/>
      <p:bldP spid="7"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4"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5"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6"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7"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8"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80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802"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3803" name="文本框 7"/>
          <p:cNvSpPr txBox="1"/>
          <p:nvPr/>
        </p:nvSpPr>
        <p:spPr>
          <a:xfrm>
            <a:off x="1831975" y="612775"/>
            <a:ext cx="8610600" cy="55308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Two</a:t>
            </a:r>
            <a:endParaRPr lang="en-US" altLang="zh-CN" b="1">
              <a:solidFill>
                <a:srgbClr val="2AA2BA"/>
              </a:solidFill>
              <a:latin typeface="Arial" panose="020B0604020202020204" pitchFamily="34" charset="0"/>
              <a:ea typeface="宋体" panose="02010600030101010101" pitchFamily="2" charset="-122"/>
            </a:endParaRPr>
          </a:p>
        </p:txBody>
      </p:sp>
      <p:sp>
        <p:nvSpPr>
          <p:cNvPr id="33804" name="文本框 8"/>
          <p:cNvSpPr txBox="1"/>
          <p:nvPr/>
        </p:nvSpPr>
        <p:spPr>
          <a:xfrm>
            <a:off x="1831975" y="1106805"/>
            <a:ext cx="1062355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Two carefully, and choose the best answer to each question.</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 name="文本框 1"/>
          <p:cNvSpPr txBox="1"/>
          <p:nvPr/>
        </p:nvSpPr>
        <p:spPr>
          <a:xfrm>
            <a:off x="212725" y="1540510"/>
            <a:ext cx="11767185" cy="5077460"/>
          </a:xfrm>
          <a:prstGeom prst="rect">
            <a:avLst/>
          </a:prstGeom>
          <a:noFill/>
        </p:spPr>
        <p:txBody>
          <a:bodyPr wrap="square" rtlCol="0">
            <a:spAutoFit/>
          </a:bodyPr>
          <a:p>
            <a:r>
              <a:rPr lang="en-US" altLang="zh-CN"/>
              <a:t>    </a:t>
            </a:r>
            <a:r>
              <a:t>(     ) 1. Which of the following functions of the London Tower in its history is NOT mentioned</a:t>
            </a:r>
          </a:p>
          <a:p>
            <a:r>
              <a:t>in Passage Two?</a:t>
            </a:r>
          </a:p>
          <a:p>
            <a:r>
              <a:t>A. The site of public executions.</a:t>
            </a:r>
          </a:p>
          <a:p>
            <a:r>
              <a:t>B. The site of a royal family.</a:t>
            </a:r>
          </a:p>
          <a:p>
            <a:r>
              <a:t>C. Royal observatory.</a:t>
            </a:r>
          </a:p>
          <a:p>
            <a:r>
              <a:t>D. Fair for grains or vegetables.</a:t>
            </a:r>
          </a:p>
          <a:p>
            <a:r>
              <a:t>   (      ) 2. ______ is the oldest surviving building in London, dating from the Norman Conquest,</a:t>
            </a:r>
          </a:p>
          <a:p>
            <a:r>
              <a:t>and even before that the site had been used by the Romans, and later by the Saxons as a fortress.</a:t>
            </a:r>
          </a:p>
          <a:p>
            <a:r>
              <a:t>A. The Tower</a:t>
            </a:r>
          </a:p>
          <a:p>
            <a:r>
              <a:t>B. Big Ben</a:t>
            </a:r>
          </a:p>
          <a:p>
            <a:r>
              <a:t>C. Westminster Chapel</a:t>
            </a:r>
          </a:p>
          <a:p>
            <a:r>
              <a:t>D. House of Parliament</a:t>
            </a:r>
          </a:p>
          <a:p/>
          <a:p>
            <a:r>
              <a:t>     (     ) 3. The inner defensive wall and its thirteen towers were added in the reign of ______.</a:t>
            </a:r>
          </a:p>
          <a:p>
            <a:r>
              <a:t>A. King Henry III</a:t>
            </a:r>
          </a:p>
          <a:p>
            <a:r>
              <a:t>B. King James II</a:t>
            </a:r>
          </a:p>
          <a:p>
            <a:r>
              <a:t>C. Queen Elizabeth I</a:t>
            </a:r>
          </a:p>
          <a:p>
            <a:r>
              <a:t>D. King Lear</a:t>
            </a:r>
          </a:p>
        </p:txBody>
      </p:sp>
      <p:sp>
        <p:nvSpPr>
          <p:cNvPr id="3" name="文本框 2"/>
          <p:cNvSpPr txBox="1"/>
          <p:nvPr/>
        </p:nvSpPr>
        <p:spPr>
          <a:xfrm>
            <a:off x="643255" y="1540510"/>
            <a:ext cx="347345" cy="368300"/>
          </a:xfrm>
          <a:prstGeom prst="rect">
            <a:avLst/>
          </a:prstGeom>
          <a:noFill/>
        </p:spPr>
        <p:txBody>
          <a:bodyPr wrap="square" rtlCol="0">
            <a:spAutoFit/>
          </a:bodyPr>
          <a:p>
            <a:r>
              <a:rPr lang="en-US" altLang="zh-CN">
                <a:solidFill>
                  <a:srgbClr val="FF0000"/>
                </a:solidFill>
              </a:rPr>
              <a:t>D</a:t>
            </a:r>
            <a:endParaRPr lang="en-US" altLang="zh-CN">
              <a:solidFill>
                <a:srgbClr val="FF0000"/>
              </a:solidFill>
            </a:endParaRPr>
          </a:p>
        </p:txBody>
      </p:sp>
      <p:sp>
        <p:nvSpPr>
          <p:cNvPr id="4" name="文本框 3"/>
          <p:cNvSpPr txBox="1"/>
          <p:nvPr/>
        </p:nvSpPr>
        <p:spPr>
          <a:xfrm>
            <a:off x="610235" y="3244850"/>
            <a:ext cx="347345" cy="368300"/>
          </a:xfrm>
          <a:prstGeom prst="rect">
            <a:avLst/>
          </a:prstGeom>
          <a:noFill/>
        </p:spPr>
        <p:txBody>
          <a:bodyPr wrap="square" rtlCol="0">
            <a:spAutoFit/>
          </a:bodyPr>
          <a:p>
            <a:r>
              <a:rPr lang="en-US" altLang="zh-CN">
                <a:solidFill>
                  <a:srgbClr val="FF0000"/>
                </a:solidFill>
              </a:rPr>
              <a:t>A</a:t>
            </a:r>
            <a:endParaRPr lang="en-US" altLang="zh-CN">
              <a:solidFill>
                <a:srgbClr val="FF0000"/>
              </a:solidFill>
            </a:endParaRPr>
          </a:p>
        </p:txBody>
      </p:sp>
      <p:sp>
        <p:nvSpPr>
          <p:cNvPr id="5" name="文本框 4"/>
          <p:cNvSpPr txBox="1"/>
          <p:nvPr/>
        </p:nvSpPr>
        <p:spPr>
          <a:xfrm>
            <a:off x="676910" y="5101590"/>
            <a:ext cx="280670" cy="368300"/>
          </a:xfrm>
          <a:prstGeom prst="rect">
            <a:avLst/>
          </a:prstGeom>
          <a:noFill/>
        </p:spPr>
        <p:txBody>
          <a:bodyPr wrap="square" rtlCol="0">
            <a:spAutoFit/>
          </a:bodyPr>
          <a:p>
            <a:r>
              <a:rPr lang="en-US" altLang="zh-CN">
                <a:solidFill>
                  <a:srgbClr val="FF0000"/>
                </a:solidFill>
              </a:rPr>
              <a:t>A</a:t>
            </a:r>
            <a:endParaRPr lang="en-US" altLang="zh-CN">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4"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5"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6"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7"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8"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80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802"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3803" name="文本框 7"/>
          <p:cNvSpPr txBox="1"/>
          <p:nvPr/>
        </p:nvSpPr>
        <p:spPr>
          <a:xfrm>
            <a:off x="1831975" y="612775"/>
            <a:ext cx="8610600" cy="55308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Two</a:t>
            </a:r>
            <a:endParaRPr lang="en-US" altLang="zh-CN" b="1">
              <a:solidFill>
                <a:srgbClr val="2AA2BA"/>
              </a:solidFill>
              <a:latin typeface="Arial" panose="020B0604020202020204" pitchFamily="34" charset="0"/>
              <a:ea typeface="宋体" panose="02010600030101010101" pitchFamily="2" charset="-122"/>
            </a:endParaRPr>
          </a:p>
        </p:txBody>
      </p:sp>
      <p:sp>
        <p:nvSpPr>
          <p:cNvPr id="33804" name="文本框 8"/>
          <p:cNvSpPr txBox="1"/>
          <p:nvPr/>
        </p:nvSpPr>
        <p:spPr>
          <a:xfrm>
            <a:off x="1831975" y="1106805"/>
            <a:ext cx="1062355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Two carefully, and choose the best answer to each question.</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 name="文本框 1"/>
          <p:cNvSpPr txBox="1"/>
          <p:nvPr/>
        </p:nvSpPr>
        <p:spPr>
          <a:xfrm>
            <a:off x="210185" y="1721485"/>
            <a:ext cx="11767185" cy="3692525"/>
          </a:xfrm>
          <a:prstGeom prst="rect">
            <a:avLst/>
          </a:prstGeom>
          <a:noFill/>
        </p:spPr>
        <p:txBody>
          <a:bodyPr wrap="square" rtlCol="0">
            <a:spAutoFit/>
          </a:bodyPr>
          <a:p>
            <a:r>
              <a:rPr lang="en-US" altLang="zh-CN"/>
              <a:t>    </a:t>
            </a:r>
            <a:r>
              <a:t>(     ) 4. The delightful Tower Green, where so many visitors today pose for photographs, was</a:t>
            </a:r>
          </a:p>
          <a:p>
            <a:r>
              <a:t>not always so ______.</a:t>
            </a:r>
          </a:p>
          <a:p>
            <a:r>
              <a:t>A. sad</a:t>
            </a:r>
          </a:p>
          <a:p>
            <a:r>
              <a:t>B. gloomy</a:t>
            </a:r>
          </a:p>
          <a:p>
            <a:r>
              <a:t>C. pleasant</a:t>
            </a:r>
          </a:p>
          <a:p>
            <a:r>
              <a:t>D. lucky</a:t>
            </a:r>
          </a:p>
          <a:p/>
          <a:p>
            <a:r>
              <a:t>    (     ) 5. Today the White Tower houses a unique collection of arms and armor and instruments</a:t>
            </a:r>
          </a:p>
          <a:p>
            <a:r>
              <a:t>of ______.</a:t>
            </a:r>
          </a:p>
          <a:p>
            <a:r>
              <a:t>A. military exercises</a:t>
            </a:r>
          </a:p>
          <a:p>
            <a:r>
              <a:t>B. torture</a:t>
            </a:r>
          </a:p>
          <a:p>
            <a:r>
              <a:t>C. royal observatory</a:t>
            </a:r>
          </a:p>
          <a:p>
            <a:r>
              <a:t>D. arsenal</a:t>
            </a:r>
          </a:p>
        </p:txBody>
      </p:sp>
      <p:sp>
        <p:nvSpPr>
          <p:cNvPr id="3" name="文本框 2"/>
          <p:cNvSpPr txBox="1"/>
          <p:nvPr/>
        </p:nvSpPr>
        <p:spPr>
          <a:xfrm>
            <a:off x="610235" y="1721485"/>
            <a:ext cx="347345" cy="368300"/>
          </a:xfrm>
          <a:prstGeom prst="rect">
            <a:avLst/>
          </a:prstGeom>
          <a:noFill/>
        </p:spPr>
        <p:txBody>
          <a:bodyPr wrap="square" rtlCol="0">
            <a:spAutoFit/>
          </a:bodyPr>
          <a:p>
            <a:r>
              <a:rPr lang="en-US" altLang="zh-CN">
                <a:solidFill>
                  <a:srgbClr val="FF0000"/>
                </a:solidFill>
              </a:rPr>
              <a:t>C</a:t>
            </a:r>
            <a:endParaRPr lang="en-US" altLang="zh-CN">
              <a:solidFill>
                <a:srgbClr val="FF0000"/>
              </a:solidFill>
            </a:endParaRPr>
          </a:p>
        </p:txBody>
      </p:sp>
      <p:sp>
        <p:nvSpPr>
          <p:cNvPr id="4" name="文本框 3"/>
          <p:cNvSpPr txBox="1"/>
          <p:nvPr/>
        </p:nvSpPr>
        <p:spPr>
          <a:xfrm>
            <a:off x="610235" y="3625215"/>
            <a:ext cx="346710" cy="368300"/>
          </a:xfrm>
          <a:prstGeom prst="rect">
            <a:avLst/>
          </a:prstGeom>
          <a:noFill/>
        </p:spPr>
        <p:txBody>
          <a:bodyPr wrap="square" rtlCol="0">
            <a:spAutoFit/>
          </a:bodyPr>
          <a:p>
            <a:r>
              <a:rPr lang="en-US" altLang="zh-CN">
                <a:solidFill>
                  <a:srgbClr val="FF0000"/>
                </a:solidFill>
              </a:rPr>
              <a:t>B</a:t>
            </a:r>
            <a:endParaRPr lang="en-US" altLang="zh-CN">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0"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1"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2"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3"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7654" name="文本框 37906"/>
          <p:cNvSpPr txBox="1"/>
          <p:nvPr/>
        </p:nvSpPr>
        <p:spPr>
          <a:xfrm>
            <a:off x="1831975" y="612775"/>
            <a:ext cx="8610600" cy="55308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b="1">
              <a:solidFill>
                <a:srgbClr val="2AA2BA"/>
              </a:solidFill>
              <a:latin typeface="Arial" panose="020B0604020202020204" pitchFamily="34" charset="0"/>
              <a:ea typeface="宋体" panose="02010600030101010101" pitchFamily="2" charset="-122"/>
            </a:endParaRPr>
          </a:p>
        </p:txBody>
      </p:sp>
      <p:sp>
        <p:nvSpPr>
          <p:cNvPr id="27655" name="文本框 3"/>
          <p:cNvSpPr txBox="1"/>
          <p:nvPr/>
        </p:nvSpPr>
        <p:spPr>
          <a:xfrm>
            <a:off x="1329690" y="1107440"/>
            <a:ext cx="945896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and decide whether the following statements are true (T) or false (F).</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7656" name="文本框 12"/>
          <p:cNvSpPr txBox="1"/>
          <p:nvPr/>
        </p:nvSpPr>
        <p:spPr>
          <a:xfrm>
            <a:off x="942340" y="1523365"/>
            <a:ext cx="11034395" cy="4246245"/>
          </a:xfrm>
          <a:prstGeom prst="rect">
            <a:avLst/>
          </a:prstGeom>
          <a:noFill/>
          <a:ln w="9525">
            <a:noFill/>
          </a:ln>
        </p:spPr>
        <p:txBody>
          <a:bodyPr wrap="square" anchor="t">
            <a:spAutoFit/>
          </a:bodyPr>
          <a:p>
            <a:pPr algn="just">
              <a:lnSpc>
                <a:spcPct val="150000"/>
              </a:lnSpc>
            </a:pPr>
            <a:r>
              <a:rPr lang="en-US" sz="2000">
                <a:latin typeface="Arial" panose="020B0604020202020204" pitchFamily="34" charset="0"/>
                <a:ea typeface="宋体" panose="02010600030101010101" pitchFamily="2" charset="-122"/>
              </a:rPr>
              <a:t>  </a:t>
            </a:r>
            <a:r>
              <a:rPr sz="2000">
                <a:latin typeface="Arial" panose="020B0604020202020204" pitchFamily="34" charset="0"/>
                <a:ea typeface="宋体" panose="02010600030101010101" pitchFamily="2" charset="-122"/>
              </a:rPr>
              <a:t>(     ) 1. A light above the clock signifies the House of Commons is sitting during the night,</a:t>
            </a:r>
            <a:endParaRPr sz="2000">
              <a:latin typeface="Arial" panose="020B0604020202020204" pitchFamily="34" charset="0"/>
              <a:ea typeface="宋体" panose="02010600030101010101" pitchFamily="2" charset="-122"/>
            </a:endParaRPr>
          </a:p>
          <a:p>
            <a:pPr algn="just">
              <a:lnSpc>
                <a:spcPct val="150000"/>
              </a:lnSpc>
            </a:pPr>
            <a:r>
              <a:rPr sz="2000">
                <a:latin typeface="Arial" panose="020B0604020202020204" pitchFamily="34" charset="0"/>
                <a:ea typeface="宋体" panose="02010600030101010101" pitchFamily="2" charset="-122"/>
              </a:rPr>
              <a:t>whilst during the day the Union Jack is flown from the Victoria Tower.</a:t>
            </a:r>
            <a:endParaRPr sz="2000">
              <a:latin typeface="Arial" panose="020B0604020202020204" pitchFamily="34" charset="0"/>
              <a:ea typeface="宋体" panose="02010600030101010101" pitchFamily="2" charset="-122"/>
            </a:endParaRPr>
          </a:p>
          <a:p>
            <a:pPr algn="just">
              <a:lnSpc>
                <a:spcPct val="150000"/>
              </a:lnSpc>
            </a:pPr>
            <a:r>
              <a:rPr sz="2000">
                <a:latin typeface="Arial" panose="020B0604020202020204" pitchFamily="34" charset="0"/>
                <a:ea typeface="宋体" panose="02010600030101010101" pitchFamily="2" charset="-122"/>
              </a:rPr>
              <a:t>  (     ) 2. This building has been the home of Parliament since the early part of the 11th century.</a:t>
            </a:r>
            <a:endParaRPr sz="2000">
              <a:latin typeface="Arial" panose="020B0604020202020204" pitchFamily="34" charset="0"/>
              <a:ea typeface="宋体" panose="02010600030101010101" pitchFamily="2" charset="-122"/>
            </a:endParaRPr>
          </a:p>
          <a:p>
            <a:pPr algn="just">
              <a:lnSpc>
                <a:spcPct val="150000"/>
              </a:lnSpc>
            </a:pPr>
            <a:r>
              <a:rPr sz="2000">
                <a:latin typeface="Arial" panose="020B0604020202020204" pitchFamily="34" charset="0"/>
                <a:ea typeface="宋体" panose="02010600030101010101" pitchFamily="2" charset="-122"/>
              </a:rPr>
              <a:t>  (     ) 3. Big Ben (actually the name of the bell) was reputedly called after Sir Benjamin Hall, the</a:t>
            </a:r>
            <a:endParaRPr sz="2000">
              <a:latin typeface="Arial" panose="020B0604020202020204" pitchFamily="34" charset="0"/>
              <a:ea typeface="宋体" panose="02010600030101010101" pitchFamily="2" charset="-122"/>
            </a:endParaRPr>
          </a:p>
          <a:p>
            <a:pPr algn="just">
              <a:lnSpc>
                <a:spcPct val="150000"/>
              </a:lnSpc>
            </a:pPr>
            <a:r>
              <a:rPr sz="2000">
                <a:latin typeface="Arial" panose="020B0604020202020204" pitchFamily="34" charset="0"/>
                <a:ea typeface="宋体" panose="02010600030101010101" pitchFamily="2" charset="-122"/>
              </a:rPr>
              <a:t>Commissioner of Works when it was installed in 1858.</a:t>
            </a:r>
            <a:endParaRPr sz="2000">
              <a:latin typeface="Arial" panose="020B0604020202020204" pitchFamily="34" charset="0"/>
              <a:ea typeface="宋体" panose="02010600030101010101" pitchFamily="2" charset="-122"/>
            </a:endParaRPr>
          </a:p>
          <a:p>
            <a:pPr algn="just">
              <a:lnSpc>
                <a:spcPct val="150000"/>
              </a:lnSpc>
            </a:pPr>
            <a:r>
              <a:rPr sz="2000">
                <a:latin typeface="Arial" panose="020B0604020202020204" pitchFamily="34" charset="0"/>
                <a:ea typeface="宋体" panose="02010600030101010101" pitchFamily="2" charset="-122"/>
              </a:rPr>
              <a:t>  (     ) 4. The House of Lords didn’t escape the 1941 bombing and later was renovated again after WWII.</a:t>
            </a:r>
            <a:endParaRPr sz="2000">
              <a:latin typeface="Arial" panose="020B0604020202020204" pitchFamily="34" charset="0"/>
              <a:ea typeface="宋体" panose="02010600030101010101" pitchFamily="2" charset="-122"/>
            </a:endParaRPr>
          </a:p>
          <a:p>
            <a:pPr algn="just">
              <a:lnSpc>
                <a:spcPct val="150000"/>
              </a:lnSpc>
            </a:pPr>
            <a:r>
              <a:rPr sz="2000">
                <a:latin typeface="Arial" panose="020B0604020202020204" pitchFamily="34" charset="0"/>
                <a:ea typeface="宋体" panose="02010600030101010101" pitchFamily="2" charset="-122"/>
              </a:rPr>
              <a:t>  (     ) 5. The Lord Chancellor, who presides over the assembly, sits on the Woolsack which</a:t>
            </a:r>
            <a:endParaRPr sz="2000">
              <a:latin typeface="Arial" panose="020B0604020202020204" pitchFamily="34" charset="0"/>
              <a:ea typeface="宋体" panose="02010600030101010101" pitchFamily="2" charset="-122"/>
            </a:endParaRPr>
          </a:p>
          <a:p>
            <a:pPr algn="just">
              <a:lnSpc>
                <a:spcPct val="150000"/>
              </a:lnSpc>
            </a:pPr>
            <a:r>
              <a:rPr sz="2000">
                <a:latin typeface="Arial" panose="020B0604020202020204" pitchFamily="34" charset="0"/>
                <a:ea typeface="宋体" panose="02010600030101010101" pitchFamily="2" charset="-122"/>
              </a:rPr>
              <a:t>signifies the former importance of wool to the economy of England.</a:t>
            </a:r>
            <a:endParaRPr sz="2000">
              <a:latin typeface="Arial" panose="020B0604020202020204" pitchFamily="34" charset="0"/>
              <a:ea typeface="宋体" panose="02010600030101010101" pitchFamily="2" charset="-122"/>
            </a:endParaRPr>
          </a:p>
        </p:txBody>
      </p:sp>
      <p:sp>
        <p:nvSpPr>
          <p:cNvPr id="8" name="文本框 7"/>
          <p:cNvSpPr txBox="1"/>
          <p:nvPr/>
        </p:nvSpPr>
        <p:spPr>
          <a:xfrm>
            <a:off x="1296670" y="169100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T</a:t>
            </a:r>
            <a:endParaRPr lang="en-US" altLang="zh-CN" sz="2000" b="1">
              <a:solidFill>
                <a:srgbClr val="C00000"/>
              </a:solidFill>
              <a:latin typeface="Arial" panose="020B0604020202020204" pitchFamily="34" charset="0"/>
              <a:ea typeface="宋体" panose="02010600030101010101" pitchFamily="2" charset="-122"/>
            </a:endParaRPr>
          </a:p>
        </p:txBody>
      </p:sp>
      <p:sp>
        <p:nvSpPr>
          <p:cNvPr id="9" name="文本框 8"/>
          <p:cNvSpPr txBox="1"/>
          <p:nvPr/>
        </p:nvSpPr>
        <p:spPr>
          <a:xfrm>
            <a:off x="1296670" y="3068638"/>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T</a:t>
            </a:r>
            <a:endParaRPr lang="en-US" altLang="zh-CN" sz="2000" b="1">
              <a:solidFill>
                <a:srgbClr val="C00000"/>
              </a:solidFill>
              <a:latin typeface="Arial" panose="020B0604020202020204" pitchFamily="34" charset="0"/>
              <a:ea typeface="宋体" panose="02010600030101010101" pitchFamily="2" charset="-122"/>
            </a:endParaRPr>
          </a:p>
        </p:txBody>
      </p:sp>
      <p:sp>
        <p:nvSpPr>
          <p:cNvPr id="2" name="文本框 1"/>
          <p:cNvSpPr txBox="1"/>
          <p:nvPr/>
        </p:nvSpPr>
        <p:spPr>
          <a:xfrm>
            <a:off x="1296670" y="261429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F</a:t>
            </a:r>
            <a:endParaRPr lang="en-US" altLang="zh-CN" sz="2000" b="1">
              <a:solidFill>
                <a:srgbClr val="C00000"/>
              </a:solidFill>
              <a:latin typeface="Arial" panose="020B0604020202020204" pitchFamily="34" charset="0"/>
              <a:ea typeface="宋体" panose="02010600030101010101" pitchFamily="2" charset="-122"/>
            </a:endParaRPr>
          </a:p>
        </p:txBody>
      </p:sp>
      <p:sp>
        <p:nvSpPr>
          <p:cNvPr id="3" name="文本框 2"/>
          <p:cNvSpPr txBox="1"/>
          <p:nvPr/>
        </p:nvSpPr>
        <p:spPr>
          <a:xfrm>
            <a:off x="1296670" y="3903980"/>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F</a:t>
            </a:r>
            <a:endParaRPr lang="en-US" altLang="zh-CN" sz="2000" b="1">
              <a:solidFill>
                <a:srgbClr val="C00000"/>
              </a:solidFill>
              <a:latin typeface="Arial" panose="020B0604020202020204" pitchFamily="34" charset="0"/>
              <a:ea typeface="宋体" panose="02010600030101010101" pitchFamily="2" charset="-122"/>
            </a:endParaRPr>
          </a:p>
        </p:txBody>
      </p:sp>
      <p:sp>
        <p:nvSpPr>
          <p:cNvPr id="4" name="文本框 3"/>
          <p:cNvSpPr txBox="1"/>
          <p:nvPr/>
        </p:nvSpPr>
        <p:spPr>
          <a:xfrm>
            <a:off x="1296670" y="482917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T</a:t>
            </a:r>
            <a:endParaRPr lang="en-US" altLang="zh-CN" sz="2000" b="1">
              <a:solidFill>
                <a:srgbClr val="C00000"/>
              </a:solidFill>
              <a:latin typeface="Arial" panose="020B0604020202020204" pitchFamily="34"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 grpId="0"/>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55308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Four</a:t>
            </a:r>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Four,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325" y="1844675"/>
            <a:ext cx="10191750" cy="506730"/>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a:latin typeface="Arial" panose="020B0604020202020204" pitchFamily="34" charset="0"/>
                <a:ea typeface="宋体" panose="02010600030101010101" pitchFamily="2" charset="-122"/>
              </a:rPr>
              <a:t>1. When did the first Chinese porcelain reach Europe as a gift for Louis the Great of Hungary?</a:t>
            </a:r>
            <a:endParaRPr>
              <a:latin typeface="Arial" panose="020B0604020202020204" pitchFamily="34" charset="0"/>
              <a:ea typeface="宋体" panose="02010600030101010101" pitchFamily="2" charset="-122"/>
            </a:endParaRPr>
          </a:p>
        </p:txBody>
      </p:sp>
      <p:sp>
        <p:nvSpPr>
          <p:cNvPr id="11" name="文本框 10"/>
          <p:cNvSpPr txBox="1"/>
          <p:nvPr/>
        </p:nvSpPr>
        <p:spPr>
          <a:xfrm>
            <a:off x="1408430" y="3408680"/>
            <a:ext cx="9859645" cy="1106805"/>
          </a:xfrm>
          <a:prstGeom prst="rect">
            <a:avLst/>
          </a:prstGeom>
          <a:noFill/>
          <a:ln w="9525">
            <a:noFill/>
          </a:ln>
        </p:spPr>
        <p:txBody>
          <a:bodyPr wrap="square" anchor="t">
            <a:spAutoFit/>
          </a:bodyPr>
          <a:p>
            <a:pPr algn="just">
              <a:lnSpc>
                <a:spcPct val="110000"/>
              </a:lnSpc>
            </a:pPr>
            <a:r>
              <a:rPr lang="zh-CN" altLang="en-US" sz="2000"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sz="2000"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sz="2000" b="1">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1. In 1338, the first Chinese porcelain reached Europe as a gift for Louis the Great of Hungary.</a:t>
            </a:r>
            <a:endParaRPr lang="zh-CN" altLang="en-US" sz="2000">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55308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Four</a:t>
            </a:r>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Four,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325" y="1844675"/>
            <a:ext cx="10191750" cy="506730"/>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a:latin typeface="Arial" panose="020B0604020202020204" pitchFamily="34" charset="0"/>
                <a:ea typeface="宋体" panose="02010600030101010101" pitchFamily="2" charset="-122"/>
              </a:rPr>
              <a:t>2. What was the first real European attempt to reproduce the soft-paste porcelain?</a:t>
            </a:r>
            <a:endParaRPr>
              <a:latin typeface="Arial" panose="020B0604020202020204" pitchFamily="34" charset="0"/>
              <a:ea typeface="宋体" panose="02010600030101010101" pitchFamily="2" charset="-122"/>
            </a:endParaRPr>
          </a:p>
        </p:txBody>
      </p:sp>
      <p:sp>
        <p:nvSpPr>
          <p:cNvPr id="11" name="文本框 10"/>
          <p:cNvSpPr txBox="1"/>
          <p:nvPr/>
        </p:nvSpPr>
        <p:spPr>
          <a:xfrm>
            <a:off x="1408430" y="3408680"/>
            <a:ext cx="9859645" cy="1445260"/>
          </a:xfrm>
          <a:prstGeom prst="rect">
            <a:avLst/>
          </a:prstGeom>
          <a:noFill/>
          <a:ln w="9525">
            <a:noFill/>
          </a:ln>
        </p:spPr>
        <p:txBody>
          <a:bodyPr wrap="square" anchor="t">
            <a:spAutoFit/>
          </a:bodyPr>
          <a:p>
            <a:pPr algn="just">
              <a:lnSpc>
                <a:spcPct val="110000"/>
              </a:lnSpc>
            </a:pPr>
            <a:r>
              <a:rPr lang="zh-CN" altLang="en-US" sz="2000"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sz="2000"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sz="2000" b="1">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2. The soft-paste Medici porcelain in Florence was the first real European attempt to reproduce</a:t>
            </a:r>
            <a:endParaRPr lang="zh-CN" altLang="en-US" sz="2000">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the soft-paste porcelain.</a:t>
            </a:r>
            <a:endParaRPr lang="zh-CN" altLang="en-US" sz="2000">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55308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Four</a:t>
            </a:r>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Four,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325" y="1844675"/>
            <a:ext cx="10191750" cy="506730"/>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a:latin typeface="Arial" panose="020B0604020202020204" pitchFamily="34" charset="0"/>
                <a:ea typeface="宋体" panose="02010600030101010101" pitchFamily="2" charset="-122"/>
              </a:rPr>
              <a:t>3. Which factory is the most famous in porcelain making in Germany?</a:t>
            </a:r>
            <a:endParaRPr>
              <a:latin typeface="Arial" panose="020B0604020202020204" pitchFamily="34" charset="0"/>
              <a:ea typeface="宋体" panose="02010600030101010101" pitchFamily="2" charset="-122"/>
            </a:endParaRPr>
          </a:p>
        </p:txBody>
      </p:sp>
      <p:sp>
        <p:nvSpPr>
          <p:cNvPr id="11" name="文本框 10"/>
          <p:cNvSpPr txBox="1"/>
          <p:nvPr/>
        </p:nvSpPr>
        <p:spPr>
          <a:xfrm>
            <a:off x="1408430" y="3408680"/>
            <a:ext cx="9859645" cy="1106805"/>
          </a:xfrm>
          <a:prstGeom prst="rect">
            <a:avLst/>
          </a:prstGeom>
          <a:noFill/>
          <a:ln w="9525">
            <a:noFill/>
          </a:ln>
        </p:spPr>
        <p:txBody>
          <a:bodyPr wrap="square" anchor="t">
            <a:spAutoFit/>
          </a:bodyPr>
          <a:p>
            <a:pPr algn="just">
              <a:lnSpc>
                <a:spcPct val="110000"/>
              </a:lnSpc>
            </a:pPr>
            <a:r>
              <a:rPr lang="zh-CN" altLang="en-US" sz="2000"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sz="2000"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sz="2000" b="1">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3. Meissen is the most famous factory in porcelain making in Germany.</a:t>
            </a:r>
            <a:endParaRPr lang="zh-CN" altLang="en-US" sz="2000">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55308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Four</a:t>
            </a:r>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Four,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325" y="1844675"/>
            <a:ext cx="10191750" cy="506730"/>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a:latin typeface="Arial" panose="020B0604020202020204" pitchFamily="34" charset="0"/>
                <a:ea typeface="宋体" panose="02010600030101010101" pitchFamily="2" charset="-122"/>
              </a:rPr>
              <a:t>4. Who took out a patent on a porcelain containing bone ash in England in 1749?</a:t>
            </a:r>
            <a:endParaRPr>
              <a:latin typeface="Arial" panose="020B0604020202020204" pitchFamily="34" charset="0"/>
              <a:ea typeface="宋体" panose="02010600030101010101" pitchFamily="2" charset="-122"/>
            </a:endParaRPr>
          </a:p>
        </p:txBody>
      </p:sp>
      <p:sp>
        <p:nvSpPr>
          <p:cNvPr id="11" name="文本框 10"/>
          <p:cNvSpPr txBox="1"/>
          <p:nvPr/>
        </p:nvSpPr>
        <p:spPr>
          <a:xfrm>
            <a:off x="1408430" y="3408680"/>
            <a:ext cx="9859645" cy="1106805"/>
          </a:xfrm>
          <a:prstGeom prst="rect">
            <a:avLst/>
          </a:prstGeom>
          <a:noFill/>
          <a:ln w="9525">
            <a:noFill/>
          </a:ln>
        </p:spPr>
        <p:txBody>
          <a:bodyPr wrap="square" anchor="t">
            <a:spAutoFit/>
          </a:bodyPr>
          <a:p>
            <a:pPr algn="just">
              <a:lnSpc>
                <a:spcPct val="110000"/>
              </a:lnSpc>
            </a:pPr>
            <a:r>
              <a:rPr lang="zh-CN" altLang="en-US" sz="2000"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sz="2000"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sz="2000" b="1">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4. Thomas Frye.</a:t>
            </a:r>
            <a:endParaRPr lang="zh-CN" altLang="en-US" sz="2000">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55308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Four</a:t>
            </a:r>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Four,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325" y="1844675"/>
            <a:ext cx="10191750" cy="922020"/>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a:latin typeface="Arial" panose="020B0604020202020204" pitchFamily="34" charset="0"/>
                <a:ea typeface="宋体" panose="02010600030101010101" pitchFamily="2" charset="-122"/>
              </a:rPr>
              <a:t>5. In which country was the first important soft-paste porcelain made at the Saint-Cloud factory</a:t>
            </a:r>
            <a:endParaRPr>
              <a:latin typeface="Arial" panose="020B0604020202020204" pitchFamily="34" charset="0"/>
              <a:ea typeface="宋体" panose="02010600030101010101" pitchFamily="2" charset="-122"/>
            </a:endParaRPr>
          </a:p>
          <a:p>
            <a:pPr algn="just">
              <a:lnSpc>
                <a:spcPct val="150000"/>
              </a:lnSpc>
            </a:pPr>
            <a:r>
              <a:rPr>
                <a:latin typeface="Arial" panose="020B0604020202020204" pitchFamily="34" charset="0"/>
                <a:ea typeface="宋体" panose="02010600030101010101" pitchFamily="2" charset="-122"/>
              </a:rPr>
              <a:t>before 1702?</a:t>
            </a:r>
            <a:endParaRPr>
              <a:latin typeface="Arial" panose="020B0604020202020204" pitchFamily="34" charset="0"/>
              <a:ea typeface="宋体" panose="02010600030101010101" pitchFamily="2" charset="-122"/>
            </a:endParaRPr>
          </a:p>
        </p:txBody>
      </p:sp>
      <p:sp>
        <p:nvSpPr>
          <p:cNvPr id="11" name="文本框 10"/>
          <p:cNvSpPr txBox="1"/>
          <p:nvPr/>
        </p:nvSpPr>
        <p:spPr>
          <a:xfrm>
            <a:off x="1408430" y="3408680"/>
            <a:ext cx="9859645" cy="1445260"/>
          </a:xfrm>
          <a:prstGeom prst="rect">
            <a:avLst/>
          </a:prstGeom>
          <a:noFill/>
          <a:ln w="9525">
            <a:noFill/>
          </a:ln>
        </p:spPr>
        <p:txBody>
          <a:bodyPr wrap="square" anchor="t">
            <a:spAutoFit/>
          </a:bodyPr>
          <a:p>
            <a:pPr algn="just">
              <a:lnSpc>
                <a:spcPct val="110000"/>
              </a:lnSpc>
            </a:pPr>
            <a:r>
              <a:rPr lang="zh-CN" altLang="en-US" sz="2000"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sz="2000"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sz="2000" b="1">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5. In France, the first important soft-paste porcelain was made at the Saint-Cloud factory</a:t>
            </a:r>
            <a:endParaRPr lang="zh-CN" altLang="en-US" sz="2000">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before 1702.</a:t>
            </a:r>
            <a:endParaRPr lang="zh-CN" altLang="en-US" sz="2000">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文本框 1"/>
          <p:cNvSpPr txBox="1"/>
          <p:nvPr/>
        </p:nvSpPr>
        <p:spPr>
          <a:xfrm>
            <a:off x="1273175" y="3643313"/>
            <a:ext cx="2773363" cy="708025"/>
          </a:xfrm>
          <a:prstGeom prst="rect">
            <a:avLst/>
          </a:prstGeom>
          <a:noFill/>
          <a:ln w="9525">
            <a:noFill/>
          </a:ln>
        </p:spPr>
        <p:txBody>
          <a:bodyPr wrap="none" anchor="t">
            <a:spAutoFit/>
          </a:bodyPr>
          <a:p>
            <a:pPr algn="ctr"/>
            <a:r>
              <a:rPr lang="en-US" altLang="zh-CN" sz="4000">
                <a:solidFill>
                  <a:schemeClr val="bg1"/>
                </a:solidFill>
                <a:latin typeface="Century Gothic" panose="020B0502020202020204" pitchFamily="34" charset="0"/>
                <a:ea typeface="宋体" panose="02010600030101010101" pitchFamily="2" charset="-122"/>
              </a:rPr>
              <a:t>CONTENTS</a:t>
            </a:r>
            <a:endParaRPr lang="zh-CN" altLang="en-US" sz="4000" dirty="0">
              <a:solidFill>
                <a:schemeClr val="bg1"/>
              </a:solidFill>
              <a:latin typeface="Century Gothic" panose="020B0502020202020204" pitchFamily="34" charset="0"/>
              <a:ea typeface="宋体" panose="02010600030101010101" pitchFamily="2" charset="-122"/>
            </a:endParaRPr>
          </a:p>
        </p:txBody>
      </p:sp>
      <p:sp>
        <p:nvSpPr>
          <p:cNvPr id="20482" name="文本框 2"/>
          <p:cNvSpPr txBox="1"/>
          <p:nvPr/>
        </p:nvSpPr>
        <p:spPr>
          <a:xfrm>
            <a:off x="6521450" y="1304925"/>
            <a:ext cx="1485900" cy="519113"/>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宋体" panose="02010600030101010101" pitchFamily="2" charset="-122"/>
                <a:hlinkClick r:id="" action="ppaction://hlinkshowjump?jump=nextslide"/>
              </a:rPr>
              <a:t>Lead-in</a:t>
            </a:r>
            <a:endParaRPr lang="zh-CN" altLang="en-US" sz="2800" b="1" dirty="0">
              <a:solidFill>
                <a:srgbClr val="FFFFFF"/>
              </a:solidFill>
              <a:latin typeface="Century Gothic" panose="020B0502020202020204" pitchFamily="34" charset="0"/>
              <a:ea typeface="宋体" panose="02010600030101010101" pitchFamily="2" charset="-122"/>
            </a:endParaRPr>
          </a:p>
        </p:txBody>
      </p:sp>
      <p:sp>
        <p:nvSpPr>
          <p:cNvPr id="5" name="椭圆 4"/>
          <p:cNvSpPr/>
          <p:nvPr/>
        </p:nvSpPr>
        <p:spPr>
          <a:xfrm>
            <a:off x="5532438" y="1187450"/>
            <a:ext cx="639763" cy="639763"/>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1</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84" name="文本框 5"/>
          <p:cNvSpPr txBox="1"/>
          <p:nvPr/>
        </p:nvSpPr>
        <p:spPr>
          <a:xfrm>
            <a:off x="6521450" y="2212975"/>
            <a:ext cx="1089025" cy="519113"/>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微软雅黑" pitchFamily="34" charset="-122"/>
                <a:hlinkClick r:id="rId1" action="ppaction://hlinksldjump"/>
              </a:rPr>
              <a:t>Tasks</a:t>
            </a:r>
            <a:endParaRPr lang="zh-CN" altLang="en-US" sz="2800" b="1" dirty="0">
              <a:solidFill>
                <a:srgbClr val="FFFFFF"/>
              </a:solidFill>
              <a:latin typeface="Century Gothic" panose="020B0502020202020204" pitchFamily="34" charset="0"/>
              <a:ea typeface="微软雅黑" pitchFamily="34" charset="-122"/>
            </a:endParaRPr>
          </a:p>
        </p:txBody>
      </p:sp>
      <p:sp>
        <p:nvSpPr>
          <p:cNvPr id="8" name="椭圆 7"/>
          <p:cNvSpPr/>
          <p:nvPr/>
        </p:nvSpPr>
        <p:spPr>
          <a:xfrm>
            <a:off x="5532438" y="2071688"/>
            <a:ext cx="639763" cy="639763"/>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2</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86" name="文本框 8"/>
          <p:cNvSpPr txBox="1"/>
          <p:nvPr/>
        </p:nvSpPr>
        <p:spPr>
          <a:xfrm>
            <a:off x="6521450" y="3103563"/>
            <a:ext cx="1778000" cy="519112"/>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微软雅黑" pitchFamily="34" charset="-122"/>
                <a:hlinkClick r:id="rId2" action="ppaction://hlinksldjump"/>
              </a:rPr>
              <a:t>Readings</a:t>
            </a:r>
            <a:endParaRPr lang="zh-CN" altLang="en-US" sz="2800" b="1" dirty="0">
              <a:solidFill>
                <a:srgbClr val="FFFFFF"/>
              </a:solidFill>
              <a:latin typeface="Century Gothic" panose="020B0502020202020204" pitchFamily="34" charset="0"/>
              <a:ea typeface="微软雅黑" pitchFamily="34" charset="-122"/>
            </a:endParaRPr>
          </a:p>
        </p:txBody>
      </p:sp>
      <p:sp>
        <p:nvSpPr>
          <p:cNvPr id="11" name="椭圆 10"/>
          <p:cNvSpPr/>
          <p:nvPr/>
        </p:nvSpPr>
        <p:spPr>
          <a:xfrm>
            <a:off x="5532438" y="2986088"/>
            <a:ext cx="639763" cy="638175"/>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3</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88" name="文本框 11"/>
          <p:cNvSpPr txBox="1"/>
          <p:nvPr/>
        </p:nvSpPr>
        <p:spPr>
          <a:xfrm>
            <a:off x="6494463" y="3984625"/>
            <a:ext cx="2928937" cy="519113"/>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微软雅黑" pitchFamily="34" charset="-122"/>
                <a:hlinkClick r:id="rId3" action="ppaction://hlinksldjump"/>
              </a:rPr>
              <a:t>More Resources</a:t>
            </a:r>
            <a:endParaRPr lang="zh-CN" altLang="en-US" sz="2800" b="1" dirty="0">
              <a:solidFill>
                <a:srgbClr val="FFFFFF"/>
              </a:solidFill>
              <a:latin typeface="Century Gothic" panose="020B0502020202020204" pitchFamily="34" charset="0"/>
              <a:ea typeface="微软雅黑" pitchFamily="34" charset="-122"/>
            </a:endParaRPr>
          </a:p>
        </p:txBody>
      </p:sp>
      <p:sp>
        <p:nvSpPr>
          <p:cNvPr id="14" name="椭圆 13"/>
          <p:cNvSpPr/>
          <p:nvPr/>
        </p:nvSpPr>
        <p:spPr>
          <a:xfrm>
            <a:off x="5532438" y="3870325"/>
            <a:ext cx="639763" cy="639763"/>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4</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90" name="文本框 17"/>
          <p:cNvSpPr txBox="1"/>
          <p:nvPr/>
        </p:nvSpPr>
        <p:spPr>
          <a:xfrm>
            <a:off x="1090613" y="1973263"/>
            <a:ext cx="3133725" cy="1862137"/>
          </a:xfrm>
          <a:prstGeom prst="rect">
            <a:avLst/>
          </a:prstGeom>
          <a:noFill/>
          <a:ln w="9525">
            <a:noFill/>
          </a:ln>
        </p:spPr>
        <p:txBody>
          <a:bodyPr wrap="none" anchor="t">
            <a:spAutoFit/>
          </a:bodyPr>
          <a:p>
            <a:pPr algn="ctr"/>
            <a:r>
              <a:rPr lang="zh-CN" altLang="en-US" sz="11500" b="1" dirty="0">
                <a:solidFill>
                  <a:schemeClr val="bg1"/>
                </a:solidFill>
                <a:latin typeface="微软雅黑" pitchFamily="34" charset="-122"/>
                <a:ea typeface="微软雅黑" pitchFamily="34" charset="-122"/>
              </a:rPr>
              <a:t>目录</a:t>
            </a:r>
            <a:endParaRPr lang="zh-CN" altLang="en-US" sz="11500" b="1" dirty="0">
              <a:solidFill>
                <a:schemeClr val="bg1"/>
              </a:solidFill>
              <a:latin typeface="微软雅黑" pitchFamily="34" charset="-122"/>
              <a:ea typeface="微软雅黑" pitchFamily="34" charset="-122"/>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55308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Five</a:t>
            </a:r>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746250" y="1353820"/>
            <a:ext cx="9436100" cy="107632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Passage Five categorizes porcelain into three main categories (hard-paste, softpaste and bone china), depending on the composition of the paste used to make the body of the porcelain object and the firing conditions. Please discuss with your group members about the conditions and materials for making different porcelains.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1322705" y="3013075"/>
            <a:ext cx="9859645" cy="3138170"/>
          </a:xfrm>
          <a:prstGeom prst="rect">
            <a:avLst/>
          </a:prstGeom>
          <a:noFill/>
          <a:ln w="9525">
            <a:noFill/>
          </a:ln>
        </p:spPr>
        <p:txBody>
          <a:bodyPr wrap="square" anchor="t">
            <a:spAutoFit/>
          </a:bodyPr>
          <a:p>
            <a:pPr algn="just">
              <a:lnSpc>
                <a:spcPct val="110000"/>
              </a:lnSpc>
            </a:pPr>
            <a:r>
              <a:rPr lang="zh-CN" altLang="en-US" sz="2000"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sz="2000"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sz="2000" b="1">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To make hard-paste, soft-paste and bone china, we need to use different materials to satisfy different conditions. In order to make hard-paste wares, we need to use kaolin and alabaster,</a:t>
            </a:r>
            <a:endParaRPr lang="zh-CN" altLang="en-US" sz="2000">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and hard-paste wares need to be fired at the temperature of 1400°C in a wood-fired kiln. Making soft-paste wares needs to use kaolin with quartz, feldspars, nepheline syenite or other feldspathic rocks, and soft-paste wares need to be fired at a lower temperature. For making bone china, kaolin was used to form the “bones” of the paste, while the “flesh” was provided by the refined rocks suitable for the porcelain body.</a:t>
            </a:r>
            <a:endParaRPr lang="zh-CN" altLang="en-US" sz="2000">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1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481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482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482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4827" name="文本框 7"/>
          <p:cNvSpPr txBox="1"/>
          <p:nvPr/>
        </p:nvSpPr>
        <p:spPr>
          <a:xfrm>
            <a:off x="1790700" y="653733"/>
            <a:ext cx="8610600" cy="96837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a:t>
            </a:r>
            <a:r>
              <a:rPr lang="en-US" altLang="zh-CN" sz="2000" b="1">
                <a:sym typeface="+mn-ea"/>
              </a:rPr>
              <a:t>Six</a:t>
            </a:r>
            <a:endParaRPr lang="en-US" altLang="zh-CN" sz="2000" b="1">
              <a:latin typeface="Arial" panose="020B0604020202020204" pitchFamily="34" charset="0"/>
              <a:ea typeface="宋体" panose="02010600030101010101" pitchFamily="2" charset="-122"/>
            </a:endParaRPr>
          </a:p>
          <a:p>
            <a:pPr defTabSz="914400">
              <a:lnSpc>
                <a:spcPct val="150000"/>
              </a:lnSpc>
            </a:pPr>
            <a:endParaRPr lang="en-US" altLang="zh-CN" b="1">
              <a:solidFill>
                <a:srgbClr val="2AA2BA"/>
              </a:solidFill>
              <a:latin typeface="Arial" panose="020B0604020202020204" pitchFamily="34" charset="0"/>
              <a:ea typeface="宋体" panose="02010600030101010101" pitchFamily="2" charset="-122"/>
            </a:endParaRPr>
          </a:p>
        </p:txBody>
      </p:sp>
      <p:sp>
        <p:nvSpPr>
          <p:cNvPr id="34828" name="文本框 8"/>
          <p:cNvSpPr txBox="1"/>
          <p:nvPr/>
        </p:nvSpPr>
        <p:spPr>
          <a:xfrm>
            <a:off x="617855" y="1175385"/>
            <a:ext cx="10442575" cy="1322070"/>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Architecture is the carrier of human civilization. It reveals the ideological concept, religious feelings and aesthetic interests of all peoples in all regions to us with its distinctive language expressions. Therefore, China and the West with different regions, history and culture also have different architectural philosophy. Please discuss the differences of architecture between China and the West from What you have learned in Unit Seven and Unit Eight.</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230505" y="2497455"/>
            <a:ext cx="8935085" cy="4050665"/>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endParaRPr>
          </a:p>
          <a:p>
            <a:pPr algn="l">
              <a:lnSpc>
                <a:spcPct val="110000"/>
              </a:lnSpc>
            </a:pPr>
            <a:r>
              <a:rPr lang="zh-CN" altLang="en-US">
                <a:solidFill>
                  <a:srgbClr val="C00000"/>
                </a:solidFill>
                <a:latin typeface="Times New Roman" panose="02020603050405020304" pitchFamily="18" charset="0"/>
                <a:ea typeface="宋体" panose="02010600030101010101" pitchFamily="2" charset="-122"/>
              </a:rPr>
              <a:t>1. Architectural structures</a:t>
            </a:r>
            <a:endParaRPr lang="zh-CN" altLang="en-US">
              <a:solidFill>
                <a:srgbClr val="C00000"/>
              </a:solidFill>
              <a:latin typeface="Times New Roman" panose="02020603050405020304" pitchFamily="18" charset="0"/>
              <a:ea typeface="宋体" panose="02010600030101010101" pitchFamily="2" charset="-122"/>
            </a:endParaRPr>
          </a:p>
          <a:p>
            <a:pPr algn="l">
              <a:lnSpc>
                <a:spcPct val="110000"/>
              </a:lnSpc>
            </a:pPr>
            <a:r>
              <a:rPr lang="zh-CN" altLang="en-US">
                <a:solidFill>
                  <a:srgbClr val="C00000"/>
                </a:solidFill>
                <a:latin typeface="Times New Roman" panose="02020603050405020304" pitchFamily="18" charset="0"/>
                <a:ea typeface="宋体" panose="02010600030101010101" pitchFamily="2" charset="-122"/>
              </a:rPr>
              <a:t>Traditional Chinese people believe in the idea of nature-human integration (天人合一). In</a:t>
            </a:r>
            <a:endParaRPr lang="zh-CN" altLang="en-US">
              <a:solidFill>
                <a:srgbClr val="C00000"/>
              </a:solidFill>
              <a:latin typeface="Times New Roman" panose="02020603050405020304" pitchFamily="18" charset="0"/>
              <a:ea typeface="宋体" panose="02010600030101010101" pitchFamily="2" charset="-122"/>
            </a:endParaRPr>
          </a:p>
          <a:p>
            <a:pPr algn="l">
              <a:lnSpc>
                <a:spcPct val="110000"/>
              </a:lnSpc>
            </a:pPr>
            <a:r>
              <a:rPr lang="zh-CN" altLang="en-US">
                <a:solidFill>
                  <a:srgbClr val="C00000"/>
                </a:solidFill>
                <a:latin typeface="Times New Roman" panose="02020603050405020304" pitchFamily="18" charset="0"/>
                <a:ea typeface="宋体" panose="02010600030101010101" pitchFamily="2" charset="-122"/>
              </a:rPr>
              <a:t>our Chinese culture, we advocate that men should keep a harmonious relationship with nature.</a:t>
            </a:r>
            <a:endParaRPr lang="zh-CN" altLang="en-US">
              <a:solidFill>
                <a:srgbClr val="C00000"/>
              </a:solidFill>
              <a:latin typeface="Times New Roman" panose="02020603050405020304" pitchFamily="18" charset="0"/>
              <a:ea typeface="宋体" panose="02010600030101010101" pitchFamily="2" charset="-122"/>
            </a:endParaRPr>
          </a:p>
          <a:p>
            <a:pPr algn="l">
              <a:lnSpc>
                <a:spcPct val="110000"/>
              </a:lnSpc>
            </a:pPr>
            <a:r>
              <a:rPr lang="zh-CN" altLang="en-US">
                <a:solidFill>
                  <a:srgbClr val="C00000"/>
                </a:solidFill>
                <a:latin typeface="Times New Roman" panose="02020603050405020304" pitchFamily="18" charset="0"/>
                <a:ea typeface="宋体" panose="02010600030101010101" pitchFamily="2" charset="-122"/>
              </a:rPr>
              <a:t>There are many small hills and ponds in Chinese traditional gardens.</a:t>
            </a:r>
            <a:endParaRPr lang="zh-CN" altLang="en-US">
              <a:solidFill>
                <a:srgbClr val="C00000"/>
              </a:solidFill>
              <a:latin typeface="Times New Roman" panose="02020603050405020304" pitchFamily="18" charset="0"/>
              <a:ea typeface="宋体" panose="02010600030101010101" pitchFamily="2" charset="-122"/>
            </a:endParaRPr>
          </a:p>
          <a:p>
            <a:pPr algn="l">
              <a:lnSpc>
                <a:spcPct val="110000"/>
              </a:lnSpc>
            </a:pPr>
            <a:r>
              <a:rPr lang="zh-CN" altLang="en-US">
                <a:solidFill>
                  <a:srgbClr val="C00000"/>
                </a:solidFill>
                <a:latin typeface="Times New Roman" panose="02020603050405020304" pitchFamily="18" charset="0"/>
                <a:ea typeface="宋体" panose="02010600030101010101" pitchFamily="2" charset="-122"/>
              </a:rPr>
              <a:t>2. Architectural beauty</a:t>
            </a:r>
            <a:endParaRPr lang="zh-CN" altLang="en-US">
              <a:solidFill>
                <a:srgbClr val="C00000"/>
              </a:solidFill>
              <a:latin typeface="Times New Roman" panose="02020603050405020304" pitchFamily="18" charset="0"/>
              <a:ea typeface="宋体" panose="02010600030101010101" pitchFamily="2" charset="-122"/>
            </a:endParaRPr>
          </a:p>
          <a:p>
            <a:pPr algn="l">
              <a:lnSpc>
                <a:spcPct val="110000"/>
              </a:lnSpc>
            </a:pPr>
            <a:r>
              <a:rPr lang="zh-CN" altLang="en-US">
                <a:solidFill>
                  <a:srgbClr val="C00000"/>
                </a:solidFill>
                <a:latin typeface="Times New Roman" panose="02020603050405020304" pitchFamily="18" charset="0"/>
                <a:ea typeface="宋体" panose="02010600030101010101" pitchFamily="2" charset="-122"/>
              </a:rPr>
              <a:t>The geom-antic (风水的) culture and the theory of the five natural elements—earth, water,</a:t>
            </a:r>
            <a:endParaRPr lang="zh-CN" altLang="en-US">
              <a:solidFill>
                <a:srgbClr val="C00000"/>
              </a:solidFill>
              <a:latin typeface="Times New Roman" panose="02020603050405020304" pitchFamily="18" charset="0"/>
              <a:ea typeface="宋体" panose="02010600030101010101" pitchFamily="2" charset="-122"/>
            </a:endParaRPr>
          </a:p>
          <a:p>
            <a:pPr algn="l">
              <a:lnSpc>
                <a:spcPct val="110000"/>
              </a:lnSpc>
            </a:pPr>
            <a:r>
              <a:rPr lang="zh-CN" altLang="en-US">
                <a:solidFill>
                  <a:srgbClr val="C00000"/>
                </a:solidFill>
                <a:latin typeface="Times New Roman" panose="02020603050405020304" pitchFamily="18" charset="0"/>
                <a:ea typeface="宋体" panose="02010600030101010101" pitchFamily="2" charset="-122"/>
              </a:rPr>
              <a:t>fire, metal and wood are very popular in Chinese architecture. Western architects care much about aesthetic geometry (几何美) in their architecture.</a:t>
            </a:r>
            <a:endParaRPr lang="zh-CN" altLang="en-US">
              <a:solidFill>
                <a:srgbClr val="C00000"/>
              </a:solidFill>
              <a:latin typeface="Times New Roman" panose="02020603050405020304" pitchFamily="18" charset="0"/>
              <a:ea typeface="宋体" panose="02010600030101010101" pitchFamily="2" charset="-122"/>
            </a:endParaRPr>
          </a:p>
          <a:p>
            <a:pPr algn="l">
              <a:lnSpc>
                <a:spcPct val="110000"/>
              </a:lnSpc>
            </a:pPr>
            <a:r>
              <a:rPr lang="zh-CN" altLang="en-US">
                <a:solidFill>
                  <a:srgbClr val="C00000"/>
                </a:solidFill>
                <a:latin typeface="Times New Roman" panose="02020603050405020304" pitchFamily="18" charset="0"/>
                <a:ea typeface="宋体" panose="02010600030101010101" pitchFamily="2" charset="-122"/>
              </a:rPr>
              <a:t>3. Architectural distribution</a:t>
            </a:r>
            <a:endParaRPr lang="zh-CN" altLang="en-US">
              <a:solidFill>
                <a:srgbClr val="C00000"/>
              </a:solidFill>
              <a:latin typeface="Times New Roman" panose="02020603050405020304" pitchFamily="18" charset="0"/>
              <a:ea typeface="宋体" panose="02010600030101010101" pitchFamily="2" charset="-122"/>
            </a:endParaRPr>
          </a:p>
          <a:p>
            <a:pPr algn="l">
              <a:lnSpc>
                <a:spcPct val="110000"/>
              </a:lnSpc>
            </a:pPr>
            <a:r>
              <a:rPr lang="zh-CN" altLang="en-US">
                <a:solidFill>
                  <a:srgbClr val="C00000"/>
                </a:solidFill>
                <a:latin typeface="Times New Roman" panose="02020603050405020304" pitchFamily="18" charset="0"/>
                <a:ea typeface="宋体" panose="02010600030101010101" pitchFamily="2" charset="-122"/>
              </a:rPr>
              <a:t>Chinese traditional architecture is built in group. That is, more individual architectures</a:t>
            </a:r>
            <a:endParaRPr lang="zh-CN" altLang="en-US">
              <a:solidFill>
                <a:srgbClr val="C00000"/>
              </a:solidFill>
              <a:latin typeface="Times New Roman" panose="02020603050405020304" pitchFamily="18" charset="0"/>
              <a:ea typeface="宋体" panose="02010600030101010101" pitchFamily="2" charset="-122"/>
            </a:endParaRPr>
          </a:p>
          <a:p>
            <a:pPr algn="l">
              <a:lnSpc>
                <a:spcPct val="110000"/>
              </a:lnSpc>
            </a:pPr>
            <a:r>
              <a:rPr lang="zh-CN" altLang="en-US">
                <a:solidFill>
                  <a:srgbClr val="C00000"/>
                </a:solidFill>
                <a:latin typeface="Times New Roman" panose="02020603050405020304" pitchFamily="18" charset="0"/>
                <a:ea typeface="宋体" panose="02010600030101010101" pitchFamily="2" charset="-122"/>
              </a:rPr>
              <a:t>make up a big architectural group. Most of the western traditional architecture extends vertically in the space, requires to be tall, and has the straight effect.</a:t>
            </a:r>
            <a:endParaRPr lang="zh-CN" altLang="en-US">
              <a:solidFill>
                <a:srgbClr val="C00000"/>
              </a:solidFill>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9339580" y="2391410"/>
            <a:ext cx="2773680" cy="2075815"/>
          </a:xfrm>
          <a:prstGeom prst="rect">
            <a:avLst/>
          </a:prstGeom>
        </p:spPr>
      </p:pic>
      <p:pic>
        <p:nvPicPr>
          <p:cNvPr id="3" name="图片 2"/>
          <p:cNvPicPr>
            <a:picLocks noChangeAspect="1"/>
          </p:cNvPicPr>
          <p:nvPr/>
        </p:nvPicPr>
        <p:blipFill>
          <a:blip r:embed="rId2"/>
          <a:stretch>
            <a:fillRect/>
          </a:stretch>
        </p:blipFill>
        <p:spPr>
          <a:xfrm>
            <a:off x="9339580" y="4467225"/>
            <a:ext cx="2743835" cy="2159635"/>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3</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36866"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7242648" y="2922413"/>
            <a:ext cx="4035425" cy="1106805"/>
          </a:xfrm>
          <a:prstGeom prst="rect">
            <a:avLst/>
          </a:prstGeom>
          <a:noFill/>
        </p:spPr>
        <p:txBody>
          <a:bodyPr wrap="none" rtlCol="0">
            <a:spAutoFit/>
          </a:bodyPr>
          <a:lstStyle/>
          <a:p>
            <a:pPr marR="0" defTabSz="913765" fontAlgn="auto">
              <a:spcBef>
                <a:spcPts val="0"/>
              </a:spcBef>
              <a:spcAft>
                <a:spcPts val="0"/>
              </a:spcAft>
              <a:buClrTx/>
              <a:buSzTx/>
              <a:buFontTx/>
              <a:buNone/>
              <a:defRPr/>
            </a:pPr>
            <a:r>
              <a:rPr kumimoji="1" lang="en-US" altLang="zh-CN"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Readings</a:t>
            </a:r>
            <a:endParaRPr kumimoji="1" lang="en-US" altLang="zh-CN" sz="6600" b="1" kern="1200" cap="none" spc="0" normalizeH="0" baseline="0" noProof="0" dirty="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0"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7891"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2"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7893"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4" name="文本框 8"/>
          <p:cNvSpPr txBox="1"/>
          <p:nvPr/>
        </p:nvSpPr>
        <p:spPr>
          <a:xfrm>
            <a:off x="7314883"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5"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6" name="矩形 27"/>
          <p:cNvSpPr/>
          <p:nvPr/>
        </p:nvSpPr>
        <p:spPr>
          <a:xfrm>
            <a:off x="9339263" y="1804988"/>
            <a:ext cx="1720850" cy="650240"/>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Beijing’s Courtyard Houses</a:t>
            </a:r>
            <a:endParaRPr lang="en-US" altLang="zh-CN" sz="1400" b="1">
              <a:solidFill>
                <a:schemeClr val="bg1"/>
              </a:solidFill>
              <a:latin typeface="Century Gothic" panose="020B0502020202020204" pitchFamily="34" charset="0"/>
              <a:ea typeface="微软雅黑" pitchFamily="34" charset="-122"/>
            </a:endParaRPr>
          </a:p>
        </p:txBody>
      </p:sp>
      <p:sp>
        <p:nvSpPr>
          <p:cNvPr id="37897"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37898" name="文本框 7"/>
          <p:cNvSpPr txBox="1"/>
          <p:nvPr/>
        </p:nvSpPr>
        <p:spPr>
          <a:xfrm>
            <a:off x="1790700" y="550863"/>
            <a:ext cx="8610600" cy="829945"/>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One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 name="文本框 2"/>
          <p:cNvSpPr txBox="1"/>
          <p:nvPr/>
        </p:nvSpPr>
        <p:spPr>
          <a:xfrm>
            <a:off x="106045" y="2192020"/>
            <a:ext cx="7208520" cy="3969385"/>
          </a:xfrm>
          <a:prstGeom prst="rect">
            <a:avLst/>
          </a:prstGeom>
          <a:noFill/>
        </p:spPr>
        <p:txBody>
          <a:bodyPr wrap="square" rtlCol="0" anchor="t">
            <a:spAutoFit/>
          </a:bodyPr>
          <a:p>
            <a:pPr indent="457200" algn="just">
              <a:lnSpc>
                <a:spcPct val="150000"/>
              </a:lnSpc>
            </a:pPr>
            <a:r>
              <a:rPr sz="2400" b="1" noProof="1">
                <a:ea typeface="宋体" panose="02010600030101010101" pitchFamily="2" charset="-122"/>
                <a:cs typeface="+mn-cs"/>
              </a:rPr>
              <a:t>A.</a:t>
            </a:r>
            <a:r>
              <a:rPr sz="2400" noProof="1">
                <a:ea typeface="宋体" panose="02010600030101010101" pitchFamily="2" charset="-122"/>
                <a:cs typeface="+mn-cs"/>
              </a:rPr>
              <a:t> Westminster Chapel is one of the finest examples of Early English Gothic architecture, founded by Edward the Confessor in 1065 on the site of a church which had been built 500 years earlier. “The Abbey”, as it is affectionately known to the English, Peter in Westminster, was mostly built in the 13th century during the reign of Henry III.</a:t>
            </a:r>
            <a:endParaRPr sz="2400" noProof="1">
              <a:ea typeface="宋体" panose="02010600030101010101" pitchFamily="2" charset="-122"/>
              <a:cs typeface="+mn-cs"/>
            </a:endParaRPr>
          </a:p>
        </p:txBody>
      </p:sp>
      <p:sp>
        <p:nvSpPr>
          <p:cNvPr id="6" name="文本框 5"/>
          <p:cNvSpPr txBox="1"/>
          <p:nvPr/>
        </p:nvSpPr>
        <p:spPr>
          <a:xfrm>
            <a:off x="3320415" y="1149350"/>
            <a:ext cx="5376545" cy="398780"/>
          </a:xfrm>
          <a:prstGeom prst="rect">
            <a:avLst/>
          </a:prstGeom>
          <a:noFill/>
        </p:spPr>
        <p:txBody>
          <a:bodyPr wrap="square" rtlCol="0">
            <a:spAutoFit/>
          </a:bodyPr>
          <a:p>
            <a:r>
              <a:rPr lang="zh-CN" altLang="en-US" sz="2000" b="1"/>
              <a:t>Westminster Chapel</a:t>
            </a:r>
            <a:endParaRPr lang="zh-CN" altLang="en-US" sz="2000" b="1"/>
          </a:p>
        </p:txBody>
      </p:sp>
      <p:pic>
        <p:nvPicPr>
          <p:cNvPr id="2" name="图片 1"/>
          <p:cNvPicPr>
            <a:picLocks noChangeAspect="1"/>
          </p:cNvPicPr>
          <p:nvPr/>
        </p:nvPicPr>
        <p:blipFill>
          <a:blip r:embed="rId1"/>
          <a:stretch>
            <a:fillRect/>
          </a:stretch>
        </p:blipFill>
        <p:spPr>
          <a:xfrm>
            <a:off x="7740015" y="2060575"/>
            <a:ext cx="4375785" cy="2896870"/>
          </a:xfrm>
          <a:prstGeom prst="rect">
            <a:avLst/>
          </a:prstGeom>
        </p:spPr>
      </p:pic>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82270" y="1604645"/>
            <a:ext cx="11428095" cy="2861310"/>
          </a:xfrm>
          <a:prstGeom prst="rect">
            <a:avLst/>
          </a:prstGeom>
          <a:noFill/>
        </p:spPr>
        <p:txBody>
          <a:bodyPr wrap="square" rtlCol="0" anchor="t">
            <a:spAutoFit/>
          </a:bodyPr>
          <a:p>
            <a:pPr algn="l" defTabSz="914400">
              <a:lnSpc>
                <a:spcPct val="150000"/>
              </a:lnSpc>
            </a:pPr>
            <a:r>
              <a:rPr lang="en-US" altLang="zh-CN" sz="1600" noProof="1">
                <a:latin typeface="Times New Roman" panose="02020603050405020304" pitchFamily="18" charset="0"/>
                <a:ea typeface="宋体" panose="02010600030101010101" pitchFamily="2" charset="-122"/>
                <a:cs typeface="+mn-cs"/>
              </a:rPr>
              <a:t>    </a:t>
            </a:r>
            <a:r>
              <a:rPr lang="en-US" altLang="zh-CN" sz="2000" noProof="1">
                <a:latin typeface="Times New Roman" panose="02020603050405020304" pitchFamily="18" charset="0"/>
                <a:ea typeface="宋体" panose="02010600030101010101" pitchFamily="2" charset="-122"/>
                <a:cs typeface="+mn-cs"/>
              </a:rPr>
              <a:t> </a:t>
            </a:r>
            <a:r>
              <a:rPr sz="2000" b="1" noProof="1">
                <a:ea typeface="宋体" panose="02010600030101010101" pitchFamily="2" charset="-122"/>
                <a:cs typeface="+mn-cs"/>
              </a:rPr>
              <a:t>B.</a:t>
            </a:r>
            <a:r>
              <a:rPr sz="2000" noProof="1">
                <a:ea typeface="宋体" panose="02010600030101010101" pitchFamily="2" charset="-122"/>
                <a:cs typeface="+mn-cs"/>
              </a:rPr>
              <a:t> Entering by the west door the gaze is directed upwards to the </a:t>
            </a:r>
            <a:r>
              <a:rPr lang="en-US" altLang="zh-CN" sz="2000" b="1" noProof="1">
                <a:solidFill>
                  <a:srgbClr val="2AA2BA"/>
                </a:solidFill>
                <a:ea typeface="宋体" panose="02010600030101010101" pitchFamily="2" charset="-122"/>
                <a:cs typeface="+mn-cs"/>
              </a:rPr>
              <a:t>vaulted</a:t>
            </a:r>
            <a:r>
              <a:rPr sz="2000" noProof="1">
                <a:ea typeface="宋体" panose="02010600030101010101" pitchFamily="2" charset="-122"/>
                <a:cs typeface="+mn-cs"/>
              </a:rPr>
              <a:t> ceiling,</a:t>
            </a:r>
            <a:endParaRPr sz="2000" noProof="1">
              <a:ea typeface="宋体" panose="02010600030101010101" pitchFamily="2" charset="-122"/>
              <a:cs typeface="+mn-cs"/>
            </a:endParaRPr>
          </a:p>
          <a:p>
            <a:pPr algn="l" defTabSz="914400">
              <a:lnSpc>
                <a:spcPct val="150000"/>
              </a:lnSpc>
            </a:pPr>
            <a:r>
              <a:rPr sz="2000" noProof="1">
                <a:ea typeface="宋体" panose="02010600030101010101" pitchFamily="2" charset="-122"/>
                <a:cs typeface="+mn-cs"/>
              </a:rPr>
              <a:t>then along the great </a:t>
            </a:r>
            <a:r>
              <a:rPr lang="en-US" altLang="zh-CN" sz="2000" b="1" noProof="1">
                <a:solidFill>
                  <a:srgbClr val="2AA2BA"/>
                </a:solidFill>
                <a:ea typeface="宋体" panose="02010600030101010101" pitchFamily="2" charset="-122"/>
                <a:cs typeface="+mn-cs"/>
              </a:rPr>
              <a:t>nave</a:t>
            </a:r>
            <a:r>
              <a:rPr sz="2000" noProof="1">
                <a:ea typeface="宋体" panose="02010600030101010101" pitchFamily="2" charset="-122"/>
                <a:cs typeface="+mn-cs"/>
              </a:rPr>
              <a:t> lit by the aisle and </a:t>
            </a:r>
            <a:r>
              <a:rPr lang="en-US" altLang="zh-CN" sz="2000" b="1" noProof="1">
                <a:solidFill>
                  <a:srgbClr val="2AA2BA"/>
                </a:solidFill>
                <a:ea typeface="宋体" panose="02010600030101010101" pitchFamily="2" charset="-122"/>
                <a:cs typeface="+mn-cs"/>
              </a:rPr>
              <a:t>clerestory</a:t>
            </a:r>
            <a:r>
              <a:rPr sz="2000" noProof="1">
                <a:ea typeface="宋体" panose="02010600030101010101" pitchFamily="2" charset="-122"/>
                <a:cs typeface="+mn-cs"/>
              </a:rPr>
              <a:t> windows above. This is where all the English monarchs have been crowned for over 600 years. Many of these monarchs were subsequently buried here, and their magnificent tombs were surrounded by a </a:t>
            </a:r>
            <a:r>
              <a:rPr lang="en-US" altLang="zh-CN" sz="2000" b="1" noProof="1">
                <a:solidFill>
                  <a:srgbClr val="2AA2BA"/>
                </a:solidFill>
                <a:ea typeface="宋体" panose="02010600030101010101" pitchFamily="2" charset="-122"/>
                <a:cs typeface="+mn-cs"/>
              </a:rPr>
              <a:t>proliferation </a:t>
            </a:r>
            <a:r>
              <a:rPr sz="2000" noProof="1">
                <a:ea typeface="宋体" panose="02010600030101010101" pitchFamily="2" charset="-122"/>
                <a:cs typeface="+mn-cs"/>
              </a:rPr>
              <a:t>of</a:t>
            </a:r>
            <a:endParaRPr sz="2000" noProof="1">
              <a:ea typeface="宋体" panose="02010600030101010101" pitchFamily="2" charset="-122"/>
              <a:cs typeface="+mn-cs"/>
            </a:endParaRPr>
          </a:p>
          <a:p>
            <a:pPr algn="l" defTabSz="914400">
              <a:lnSpc>
                <a:spcPct val="150000"/>
              </a:lnSpc>
            </a:pPr>
            <a:r>
              <a:rPr sz="2000" noProof="1">
                <a:ea typeface="宋体" panose="02010600030101010101" pitchFamily="2" charset="-122"/>
                <a:cs typeface="+mn-cs"/>
              </a:rPr>
              <a:t>commoners: prime ministers, artists, physicians, poets, actors, authors, soldiers and sailors, politicians.</a:t>
            </a:r>
            <a:endParaRPr sz="2000" noProof="1">
              <a:ea typeface="宋体" panose="02010600030101010101" pitchFamily="2" charset="-122"/>
              <a:cs typeface="+mn-cs"/>
            </a:endParaRPr>
          </a:p>
        </p:txBody>
      </p:sp>
      <p:sp>
        <p:nvSpPr>
          <p:cNvPr id="38914" name="文本占位符 5"/>
          <p:cNvSpPr>
            <a:spLocks noGrp="1"/>
          </p:cNvSpPr>
          <p:nvPr>
            <p:ph type="body" sz="quarter" idx="10"/>
          </p:nvPr>
        </p:nvSpPr>
        <p:spPr>
          <a:xfrm>
            <a:off x="180975" y="85725"/>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37898" name="文本框 7"/>
          <p:cNvSpPr txBox="1"/>
          <p:nvPr/>
        </p:nvSpPr>
        <p:spPr>
          <a:xfrm>
            <a:off x="527050" y="615633"/>
            <a:ext cx="8610600" cy="829945"/>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One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cxnSp>
        <p:nvCxnSpPr>
          <p:cNvPr id="5" name="直接连接符 4"/>
          <p:cNvCxnSpPr/>
          <p:nvPr/>
        </p:nvCxnSpPr>
        <p:spPr>
          <a:xfrm>
            <a:off x="180975" y="5532120"/>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80658" y="5668645"/>
            <a:ext cx="10745788" cy="953135"/>
          </a:xfrm>
          <a:prstGeom prst="rect">
            <a:avLst/>
          </a:prstGeom>
          <a:noFill/>
        </p:spPr>
        <p:txBody>
          <a:bodyPr wrap="square" rtlCol="0">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vaulted adj. 穹形的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nave n. 教堂正厅</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clerestory n. （大教堂中在高于周围屋顶的墙壁上开的）侧天窗</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proliferation n. （数量）激增，扩散</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40963" name="文本框 6"/>
          <p:cNvSpPr txBox="1"/>
          <p:nvPr/>
        </p:nvSpPr>
        <p:spPr>
          <a:xfrm>
            <a:off x="180975" y="1157605"/>
            <a:ext cx="11706225" cy="4399915"/>
          </a:xfrm>
          <a:prstGeom prst="rect">
            <a:avLst/>
          </a:prstGeom>
          <a:noFill/>
          <a:ln w="9525">
            <a:noFill/>
          </a:ln>
        </p:spPr>
        <p:txBody>
          <a:bodyPr wrap="square" anchor="t">
            <a:spAutoFit/>
          </a:bodyPr>
          <a:p>
            <a:pPr algn="just">
              <a:lnSpc>
                <a:spcPct val="140000"/>
              </a:lnSpc>
            </a:pPr>
            <a:r>
              <a:rPr sz="2000" b="1">
                <a:sym typeface="+mn-ea"/>
              </a:rPr>
              <a:t>C.</a:t>
            </a:r>
            <a:r>
              <a:rPr sz="2000">
                <a:sym typeface="+mn-ea"/>
              </a:rPr>
              <a:t> Among the famous persons buried here are Queen Elizabeth I; the tragic Mary, Queen of Scots, beheaded in 1587 by order of her cousin and reburied in the Abbey 25 years later by command of her son, King James I; King George 11 (the last sovereign to be buried in the Abbey); scientists: Sir Isaac Newton, Darwin; writers: Thackeray, Ruskin, Goldsmith, Burns, Wordsworth, Browning, Milton, Chaucer, Ben Jonson (incorrectly spelt Johnson), Samuel Johnson, Dickens, Shakespeare; musicians: Handel, Purcell; statesmen: Disraeli, Chamberlain, Gladstone, Palmerston, Fox, Pitt; and many others.</a:t>
            </a:r>
            <a:endParaRPr sz="2000">
              <a:sym typeface="+mn-ea"/>
            </a:endParaRPr>
          </a:p>
          <a:p>
            <a:pPr algn="just">
              <a:lnSpc>
                <a:spcPct val="140000"/>
              </a:lnSpc>
            </a:pPr>
            <a:r>
              <a:rPr sz="2000" b="1">
                <a:sym typeface="+mn-ea"/>
              </a:rPr>
              <a:t>D.</a:t>
            </a:r>
            <a:r>
              <a:rPr sz="2000">
                <a:sym typeface="+mn-ea"/>
              </a:rPr>
              <a:t> The Abbey’s founder is buried in the Chapel of Edward the Confessor where his timeworn tomb was for hundreds of years a place of pilgrimage. The tomb’s outer covering of gold and precious stones was stripped during the Reformation.</a:t>
            </a:r>
            <a:endParaRPr sz="2000">
              <a:sym typeface="+mn-ea"/>
            </a:endParaRPr>
          </a:p>
          <a:p>
            <a:pPr algn="just">
              <a:lnSpc>
                <a:spcPct val="140000"/>
              </a:lnSpc>
            </a:pPr>
            <a:endParaRPr sz="2000">
              <a:sym typeface="+mn-ea"/>
            </a:endParaRPr>
          </a:p>
        </p:txBody>
      </p:sp>
      <p:sp>
        <p:nvSpPr>
          <p:cNvPr id="37898" name="文本框 7"/>
          <p:cNvSpPr txBox="1"/>
          <p:nvPr/>
        </p:nvSpPr>
        <p:spPr>
          <a:xfrm>
            <a:off x="527050" y="615633"/>
            <a:ext cx="8610600" cy="829945"/>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One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49860" y="807720"/>
            <a:ext cx="11501120" cy="4399915"/>
          </a:xfrm>
          <a:prstGeom prst="rect">
            <a:avLst/>
          </a:prstGeom>
          <a:noFill/>
        </p:spPr>
        <p:txBody>
          <a:bodyPr wrap="square" rtlCol="0" anchor="t">
            <a:spAutoFit/>
          </a:bodyPr>
          <a:p>
            <a:pPr algn="just">
              <a:lnSpc>
                <a:spcPct val="140000"/>
              </a:lnSpc>
            </a:pPr>
            <a:r>
              <a:rPr sz="2000" b="1">
                <a:sym typeface="+mn-ea"/>
              </a:rPr>
              <a:t>E.</a:t>
            </a:r>
            <a:r>
              <a:rPr sz="2000">
                <a:sym typeface="+mn-ea"/>
              </a:rPr>
              <a:t> The Chapel also contains the tombs of Henry VIII, Edward I and his wife Eleanor of Castile, Edward III, Richard II (his portrait, the earliest contemporary painting of an English King, hangs in the nave by the west door), Philippa of Hainault and Anne of Bohemia. The most </a:t>
            </a:r>
            <a:r>
              <a:rPr lang="en-US" altLang="zh-CN" sz="2000" b="1">
                <a:solidFill>
                  <a:srgbClr val="2AA2BA"/>
                </a:solidFill>
                <a:sym typeface="+mn-ea"/>
              </a:rPr>
              <a:t>sumptuous</a:t>
            </a:r>
            <a:r>
              <a:rPr sz="2000">
                <a:sym typeface="+mn-ea"/>
              </a:rPr>
              <a:t> single addition to the Abbey is unquestionably Henry VIPs Chapel at the eastern </a:t>
            </a:r>
            <a:r>
              <a:rPr sz="2000" noProof="1">
                <a:ea typeface="宋体" panose="02010600030101010101" pitchFamily="2" charset="-122"/>
              </a:rPr>
              <a:t>end, described by a contemporary </a:t>
            </a:r>
            <a:r>
              <a:rPr lang="en-US" altLang="zh-CN" sz="2000" b="1" noProof="1">
                <a:solidFill>
                  <a:srgbClr val="2AA2BA"/>
                </a:solidFill>
                <a:ea typeface="宋体" panose="02010600030101010101" pitchFamily="2" charset="-122"/>
              </a:rPr>
              <a:t>antiquary,</a:t>
            </a:r>
            <a:r>
              <a:rPr sz="2000" noProof="1">
                <a:ea typeface="宋体" panose="02010600030101010101" pitchFamily="2" charset="-122"/>
              </a:rPr>
              <a:t> John Leland, as one of the wonders of the world. Henry was buried here in 1509 alongside his Queen, Elizabeth of York, who died in childbirth.</a:t>
            </a:r>
            <a:endParaRPr sz="2000" noProof="1">
              <a:ea typeface="宋体" panose="02010600030101010101" pitchFamily="2" charset="-122"/>
            </a:endParaRPr>
          </a:p>
          <a:p>
            <a:pPr algn="just">
              <a:lnSpc>
                <a:spcPct val="140000"/>
              </a:lnSpc>
            </a:pPr>
            <a:endParaRPr sz="2000" noProof="1">
              <a:ea typeface="宋体" panose="02010600030101010101" pitchFamily="2" charset="-122"/>
            </a:endParaRPr>
          </a:p>
          <a:p>
            <a:pPr algn="just">
              <a:lnSpc>
                <a:spcPct val="140000"/>
              </a:lnSpc>
            </a:pPr>
            <a:r>
              <a:rPr sz="2000" noProof="1">
                <a:ea typeface="宋体" panose="02010600030101010101" pitchFamily="2" charset="-122"/>
              </a:rPr>
              <a:t>F. The </a:t>
            </a:r>
            <a:r>
              <a:rPr lang="en-US" altLang="zh-CN" sz="2000" b="1" noProof="1">
                <a:solidFill>
                  <a:srgbClr val="2AA2BA"/>
                </a:solidFill>
                <a:ea typeface="宋体" panose="02010600030101010101" pitchFamily="2" charset="-122"/>
              </a:rPr>
              <a:t>octagonal </a:t>
            </a:r>
            <a:r>
              <a:rPr sz="2000" noProof="1">
                <a:ea typeface="宋体" panose="02010600030101010101" pitchFamily="2" charset="-122"/>
              </a:rPr>
              <a:t>Chapter House, dating from the mid-13th century, has seen endless restorations, though much of the original fabric remains along with the floor tiles which surprisingly have survived to this day.</a:t>
            </a:r>
            <a:endParaRPr sz="2000" noProof="1">
              <a:ea typeface="宋体" panose="02010600030101010101" pitchFamily="2" charset="-122"/>
            </a:endParaRPr>
          </a:p>
        </p:txBody>
      </p:sp>
      <p:sp>
        <p:nvSpPr>
          <p:cNvPr id="3993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cxnSp>
        <p:nvCxnSpPr>
          <p:cNvPr id="10" name="直接连接符 9"/>
          <p:cNvCxnSpPr/>
          <p:nvPr/>
        </p:nvCxnSpPr>
        <p:spPr>
          <a:xfrm>
            <a:off x="149860" y="5594985"/>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80975" y="5832475"/>
            <a:ext cx="5408613" cy="7372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sumptuous adj. 奢侈的，美轮美奂的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antiquary n. 研究（收藏，出售）古物的人</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octagonal adj. 八角形的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0975" y="615950"/>
            <a:ext cx="11755120" cy="4246245"/>
          </a:xfrm>
          <a:prstGeom prst="rect">
            <a:avLst/>
          </a:prstGeom>
          <a:noFill/>
        </p:spPr>
        <p:txBody>
          <a:bodyPr wrap="square" rtlCol="0" anchor="t">
            <a:spAutoFit/>
          </a:bodyPr>
          <a:p>
            <a:pPr indent="457200" algn="just">
              <a:lnSpc>
                <a:spcPct val="150000"/>
              </a:lnSpc>
            </a:pPr>
            <a:r>
              <a:rPr sz="2000">
                <a:sym typeface="+mn-ea"/>
              </a:rPr>
              <a:t>On the plain stone benches around the walls sat the medieval monks at their business. For over 150 years, the Chapter House was used as Parliament House, until 1547 when King Edward VI allowed the House of Commons to meet in St. Stephens Chapel in the old Palace of Westminster. Thereafter the Chapter House fell into disuse until 1860 when major restorations were carried out by Sir George Gilbert Scott.</a:t>
            </a:r>
            <a:endParaRPr sz="2000">
              <a:sym typeface="+mn-ea"/>
            </a:endParaRPr>
          </a:p>
          <a:p>
            <a:pPr indent="457200" algn="just">
              <a:lnSpc>
                <a:spcPct val="150000"/>
              </a:lnSpc>
            </a:pPr>
            <a:endParaRPr sz="2000">
              <a:sym typeface="+mn-ea"/>
            </a:endParaRPr>
          </a:p>
          <a:p>
            <a:pPr indent="457200" algn="just">
              <a:lnSpc>
                <a:spcPct val="150000"/>
              </a:lnSpc>
            </a:pPr>
            <a:r>
              <a:rPr sz="2000" b="1">
                <a:sym typeface="+mn-ea"/>
              </a:rPr>
              <a:t>G. </a:t>
            </a:r>
            <a:r>
              <a:rPr sz="2000">
                <a:sym typeface="+mn-ea"/>
              </a:rPr>
              <a:t>The Coronation Chair is situated between the High Altar and the Chapel of Edward the Confessor. The oak chair which was built by order of Edward I in 1300 to contain the legendary Stone of Scone has been used for every coronation since 1308.</a:t>
            </a:r>
            <a:endParaRPr sz="2000">
              <a:sym typeface="+mn-ea"/>
            </a:endParaRPr>
          </a:p>
        </p:txBody>
      </p:sp>
      <p:sp>
        <p:nvSpPr>
          <p:cNvPr id="3993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0"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3011"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2"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3013"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4"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5"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6"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3017"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3018"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Two</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 name="文本框 2"/>
          <p:cNvSpPr txBox="1"/>
          <p:nvPr/>
        </p:nvSpPr>
        <p:spPr>
          <a:xfrm>
            <a:off x="278130" y="1664335"/>
            <a:ext cx="5843270" cy="3923030"/>
          </a:xfrm>
          <a:prstGeom prst="rect">
            <a:avLst/>
          </a:prstGeom>
          <a:noFill/>
        </p:spPr>
        <p:txBody>
          <a:bodyPr wrap="square" rtlCol="0" anchor="t">
            <a:spAutoFit/>
          </a:bodyPr>
          <a:p>
            <a:pPr indent="457200" algn="just">
              <a:lnSpc>
                <a:spcPct val="150000"/>
              </a:lnSpc>
            </a:pPr>
            <a:r>
              <a:rPr sz="1800" noProof="1">
                <a:ea typeface="宋体" panose="02010600030101010101" pitchFamily="2" charset="-122"/>
                <a:cs typeface="+mn-cs"/>
              </a:rPr>
              <a:t>The approach to the Tower is by way of Tower Hill, the site of so many public executions in the past, but where today the public are more peacefully entertained by politicians, preachers, and </a:t>
            </a:r>
            <a:r>
              <a:rPr lang="en-US" altLang="zh-CN" sz="2000" b="1" noProof="1">
                <a:solidFill>
                  <a:srgbClr val="2AA2BA"/>
                </a:solidFill>
                <a:ea typeface="宋体" panose="02010600030101010101" pitchFamily="2" charset="-122"/>
                <a:cs typeface="+mn-cs"/>
              </a:rPr>
              <a:t>buskers.</a:t>
            </a:r>
            <a:endParaRPr lang="en-US" altLang="zh-CN" sz="2000" b="1" noProof="1">
              <a:solidFill>
                <a:srgbClr val="2AA2BA"/>
              </a:solidFill>
              <a:ea typeface="宋体" panose="02010600030101010101" pitchFamily="2" charset="-122"/>
              <a:cs typeface="+mn-cs"/>
            </a:endParaRPr>
          </a:p>
          <a:p>
            <a:pPr indent="457200" algn="just">
              <a:lnSpc>
                <a:spcPct val="150000"/>
              </a:lnSpc>
            </a:pPr>
            <a:r>
              <a:rPr sz="1800" noProof="1">
                <a:ea typeface="宋体" panose="02010600030101010101" pitchFamily="2" charset="-122"/>
                <a:cs typeface="+mn-cs"/>
              </a:rPr>
              <a:t>There is more of London’s history in the Tower than anywhere else. It is the oldest surviving building in London, dating from the Norman Conquest, and even before that the site had been used by the Romans, and later by the Saxons as a </a:t>
            </a:r>
            <a:r>
              <a:rPr lang="en-US" altLang="zh-CN" sz="2000" b="1" noProof="1">
                <a:solidFill>
                  <a:srgbClr val="2AA2BA"/>
                </a:solidFill>
                <a:ea typeface="宋体" panose="02010600030101010101" pitchFamily="2" charset="-122"/>
                <a:cs typeface="+mn-cs"/>
              </a:rPr>
              <a:t>fortress.</a:t>
            </a:r>
            <a:endParaRPr lang="en-US" altLang="zh-CN" sz="2000" b="1" noProof="1">
              <a:solidFill>
                <a:srgbClr val="2AA2BA"/>
              </a:solidFill>
              <a:ea typeface="宋体" panose="02010600030101010101" pitchFamily="2" charset="-122"/>
              <a:cs typeface="+mn-cs"/>
            </a:endParaRPr>
          </a:p>
        </p:txBody>
      </p:sp>
      <p:sp>
        <p:nvSpPr>
          <p:cNvPr id="6" name="文本框 5"/>
          <p:cNvSpPr txBox="1"/>
          <p:nvPr/>
        </p:nvSpPr>
        <p:spPr>
          <a:xfrm>
            <a:off x="3963035" y="1087120"/>
            <a:ext cx="5939790" cy="398780"/>
          </a:xfrm>
          <a:prstGeom prst="rect">
            <a:avLst/>
          </a:prstGeom>
          <a:noFill/>
        </p:spPr>
        <p:txBody>
          <a:bodyPr wrap="square" rtlCol="0">
            <a:spAutoFit/>
          </a:bodyPr>
          <a:p>
            <a:r>
              <a:rPr lang="zh-CN" altLang="en-US" sz="2000" b="1"/>
              <a:t>London Tower</a:t>
            </a:r>
            <a:endParaRPr lang="zh-CN" altLang="en-US" sz="2000" b="1"/>
          </a:p>
        </p:txBody>
      </p:sp>
      <p:pic>
        <p:nvPicPr>
          <p:cNvPr id="2" name="图片 1"/>
          <p:cNvPicPr>
            <a:picLocks noChangeAspect="1"/>
          </p:cNvPicPr>
          <p:nvPr/>
        </p:nvPicPr>
        <p:blipFill>
          <a:blip r:embed="rId1"/>
          <a:stretch>
            <a:fillRect/>
          </a:stretch>
        </p:blipFill>
        <p:spPr>
          <a:xfrm>
            <a:off x="6402705" y="1381125"/>
            <a:ext cx="5732780" cy="4281805"/>
          </a:xfrm>
          <a:prstGeom prst="rect">
            <a:avLst/>
          </a:prstGeom>
        </p:spPr>
      </p:pic>
      <p:cxnSp>
        <p:nvCxnSpPr>
          <p:cNvPr id="10" name="直接连接符 9"/>
          <p:cNvCxnSpPr/>
          <p:nvPr/>
        </p:nvCxnSpPr>
        <p:spPr>
          <a:xfrm>
            <a:off x="180975" y="5654040"/>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10833" y="5781675"/>
            <a:ext cx="5408613"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busker n. 街头艺人</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fortress n. 堡垒，要塞</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97180" y="767080"/>
            <a:ext cx="11500485" cy="4246245"/>
          </a:xfrm>
          <a:prstGeom prst="rect">
            <a:avLst/>
          </a:prstGeom>
          <a:noFill/>
        </p:spPr>
        <p:txBody>
          <a:bodyPr wrap="square" rtlCol="0" anchor="t">
            <a:spAutoFit/>
          </a:bodyPr>
          <a:p>
            <a:pPr algn="just">
              <a:lnSpc>
                <a:spcPct val="150000"/>
              </a:lnSpc>
            </a:pPr>
            <a:r>
              <a:rPr lang="en-US" noProof="1">
                <a:ea typeface="宋体" panose="02010600030101010101" pitchFamily="2" charset="-122"/>
                <a:cs typeface="+mn-cs"/>
                <a:sym typeface="+mn-ea"/>
              </a:rPr>
              <a:t>     </a:t>
            </a:r>
            <a:r>
              <a:rPr lang="en-US" sz="2000" noProof="1">
                <a:ea typeface="宋体" panose="02010600030101010101" pitchFamily="2" charset="-122"/>
                <a:cs typeface="+mn-cs"/>
                <a:sym typeface="+mn-ea"/>
              </a:rPr>
              <a:t> </a:t>
            </a:r>
            <a:r>
              <a:rPr sz="2000" noProof="1">
                <a:ea typeface="宋体" panose="02010600030101010101" pitchFamily="2" charset="-122"/>
                <a:cs typeface="+mn-cs"/>
                <a:sym typeface="+mn-ea"/>
              </a:rPr>
              <a:t>From the eleventh century onwards the Tower has served many purposes always as a fortress but, at various periods of history, also as a royal palace (King Charles II was the last king to stay here and before him, King Henry III); a prison (the long list of unfortunate inmates includes Kings, Queens, Princes and Nobles); a treasury; a mint until 1810; an </a:t>
            </a:r>
            <a:r>
              <a:rPr lang="en-US" altLang="zh-CN" sz="2000" b="1" noProof="1">
                <a:solidFill>
                  <a:srgbClr val="2AA2BA"/>
                </a:solidFill>
                <a:ea typeface="宋体" panose="02010600030101010101" pitchFamily="2" charset="-122"/>
                <a:cs typeface="+mn-cs"/>
                <a:sym typeface="+mn-ea"/>
              </a:rPr>
              <a:t>arsenal; </a:t>
            </a:r>
            <a:r>
              <a:rPr sz="2000" noProof="1">
                <a:ea typeface="宋体" panose="02010600030101010101" pitchFamily="2" charset="-122"/>
                <a:cs typeface="+mn-cs"/>
                <a:sym typeface="+mn-ea"/>
              </a:rPr>
              <a:t>the first royal </a:t>
            </a:r>
            <a:r>
              <a:rPr lang="en-US" altLang="zh-CN" sz="2000" b="1" noProof="1">
                <a:solidFill>
                  <a:srgbClr val="2AA2BA"/>
                </a:solidFill>
                <a:ea typeface="宋体" panose="02010600030101010101" pitchFamily="2" charset="-122"/>
                <a:cs typeface="+mn-cs"/>
                <a:sym typeface="+mn-ea"/>
              </a:rPr>
              <a:t>observatory</a:t>
            </a:r>
            <a:r>
              <a:rPr sz="2000" noProof="1">
                <a:ea typeface="宋体" panose="02010600030101010101" pitchFamily="2" charset="-122"/>
                <a:cs typeface="+mn-cs"/>
                <a:sym typeface="+mn-ea"/>
              </a:rPr>
              <a:t> in the reign of King Charles III; and for 300 years there was a royal zoo which was moved to Regent’s Park in the 1830’s. The oldest part is the White Tower built as a fortress and family residence by William the Conqueror in 1078. The name is said to have originated in the reign of King Henry III who ordered the Tower to be white-washed. Today the White Tower houses a unique collection of arms and armor and instruments of torture.</a:t>
            </a:r>
            <a:endParaRPr sz="2000" noProof="1">
              <a:ea typeface="宋体" panose="02010600030101010101" pitchFamily="2" charset="-122"/>
              <a:cs typeface="+mn-cs"/>
              <a:sym typeface="+mn-ea"/>
            </a:endParaRPr>
          </a:p>
        </p:txBody>
      </p:sp>
      <p:sp>
        <p:nvSpPr>
          <p:cNvPr id="44034" name="文本占位符 5"/>
          <p:cNvSpPr>
            <a:spLocks noGrp="1"/>
          </p:cNvSpPr>
          <p:nvPr/>
        </p:nvSpPr>
        <p:spPr>
          <a:xfrm>
            <a:off x="296863" y="236538"/>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11" name="文本框 10"/>
          <p:cNvSpPr txBox="1"/>
          <p:nvPr/>
        </p:nvSpPr>
        <p:spPr>
          <a:xfrm>
            <a:off x="296863" y="5765165"/>
            <a:ext cx="5408613"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arsenal n. 兵工厂，军火库</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observatory n. 天文台</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296863" y="5494020"/>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1</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21506"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7242648" y="2922413"/>
            <a:ext cx="3326765" cy="1106805"/>
          </a:xfrm>
          <a:prstGeom prst="rect">
            <a:avLst/>
          </a:prstGeom>
          <a:noFill/>
        </p:spPr>
        <p:txBody>
          <a:bodyPr wrap="none" rtlCol="0">
            <a:spAutoFit/>
          </a:bodyPr>
          <a:p>
            <a:pPr marR="0" defTabSz="913765" fontAlgn="auto">
              <a:spcBef>
                <a:spcPts val="0"/>
              </a:spcBef>
              <a:spcAft>
                <a:spcPts val="0"/>
              </a:spcAft>
              <a:buClrTx/>
              <a:buSzTx/>
              <a:buFontTx/>
              <a:buNone/>
              <a:defRPr/>
            </a:pPr>
            <a:r>
              <a:rPr kumimoji="1" lang="en-US" altLang="zh-CN"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Lead-in</a:t>
            </a:r>
            <a:endParaRPr kumimoji="1" lang="en-US" altLang="zh-CN"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文本框 2"/>
          <p:cNvSpPr txBox="1"/>
          <p:nvPr/>
        </p:nvSpPr>
        <p:spPr>
          <a:xfrm>
            <a:off x="354965" y="764540"/>
            <a:ext cx="11481435" cy="4384675"/>
          </a:xfrm>
          <a:prstGeom prst="rect">
            <a:avLst/>
          </a:prstGeom>
          <a:noFill/>
          <a:ln w="9525">
            <a:noFill/>
          </a:ln>
        </p:spPr>
        <p:txBody>
          <a:bodyPr wrap="square" anchor="t">
            <a:spAutoFit/>
          </a:bodyPr>
          <a:p>
            <a:pPr algn="just">
              <a:lnSpc>
                <a:spcPct val="150000"/>
              </a:lnSpc>
            </a:pPr>
            <a:r>
              <a:rPr lang="en-US" sz="2000">
                <a:sym typeface="+mn-ea"/>
              </a:rPr>
              <a:t>  </a:t>
            </a:r>
            <a:r>
              <a:rPr lang="en-US" sz="1800">
                <a:sym typeface="+mn-ea"/>
              </a:rPr>
              <a:t>  </a:t>
            </a:r>
            <a:r>
              <a:rPr>
                <a:sym typeface="+mn-ea"/>
              </a:rPr>
              <a:t>The Chapel of St. John, on the first floor, is one of the finest surviving specimens of pure Norman architecture, a wonderful combination of immense strength with an impressive simplicity of line. Apart from the windows, which were enlarged by Sir Christopher Wren, the chapel is virtually in its original state. King Henry VI’s body lay here after his murder in 1471; Mary Tudor went through a form of marriage by </a:t>
            </a:r>
            <a:r>
              <a:rPr lang="en-US" altLang="zh-CN" sz="2000" b="1">
                <a:solidFill>
                  <a:srgbClr val="2AA2BA"/>
                </a:solidFill>
                <a:sym typeface="+mn-ea"/>
              </a:rPr>
              <a:t>proxy</a:t>
            </a:r>
            <a:r>
              <a:rPr>
                <a:sym typeface="+mn-ea"/>
              </a:rPr>
              <a:t> to Philip, King of Spain; Lady Jane Grey (the nine-day Queen) prayed here before her execution in 1553.</a:t>
            </a:r>
            <a:endParaRPr>
              <a:sym typeface="+mn-ea"/>
            </a:endParaRPr>
          </a:p>
          <a:p>
            <a:pPr algn="just">
              <a:lnSpc>
                <a:spcPct val="150000"/>
              </a:lnSpc>
            </a:pPr>
            <a:r>
              <a:rPr>
                <a:sym typeface="+mn-ea"/>
              </a:rPr>
              <a:t>     Successive sovereigns were responsible for the many additional buildings that comprise the complex we see today. The inner defensive wall and its thirteen towers were added in the reign of King Henry III (1216–1272) whilst King Edward I (1272–1307) was responsible for the construction of the outer defences. Legge’s Mount and Brass Mount, two </a:t>
            </a:r>
            <a:r>
              <a:rPr lang="en-US" altLang="zh-CN" sz="2000" b="1">
                <a:solidFill>
                  <a:srgbClr val="2AA2BA"/>
                </a:solidFill>
                <a:sym typeface="+mn-ea"/>
              </a:rPr>
              <a:t>bastions </a:t>
            </a:r>
            <a:r>
              <a:rPr>
                <a:sym typeface="+mn-ea"/>
              </a:rPr>
              <a:t>on the outer wall, were built in the reign of King Henry VIII. Traitors’ Gate is now seen as an enormous arch below the outer walls, and it was the main approach from the river.</a:t>
            </a:r>
            <a:endParaRPr>
              <a:sym typeface="+mn-ea"/>
            </a:endParaRPr>
          </a:p>
        </p:txBody>
      </p:sp>
      <p:sp>
        <p:nvSpPr>
          <p:cNvPr id="46082"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cxnSp>
        <p:nvCxnSpPr>
          <p:cNvPr id="7" name="直接连接符 6"/>
          <p:cNvCxnSpPr/>
          <p:nvPr/>
        </p:nvCxnSpPr>
        <p:spPr>
          <a:xfrm>
            <a:off x="296863" y="5494020"/>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6863" y="5765165"/>
            <a:ext cx="5408613"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proxy n. 代理，委托</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bastion n. 堡垒</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文本框 2"/>
          <p:cNvSpPr txBox="1"/>
          <p:nvPr/>
        </p:nvSpPr>
        <p:spPr>
          <a:xfrm>
            <a:off x="354965" y="764540"/>
            <a:ext cx="11481435" cy="4754245"/>
          </a:xfrm>
          <a:prstGeom prst="rect">
            <a:avLst/>
          </a:prstGeom>
          <a:noFill/>
          <a:ln w="9525">
            <a:noFill/>
          </a:ln>
        </p:spPr>
        <p:txBody>
          <a:bodyPr wrap="square" anchor="t">
            <a:spAutoFit/>
          </a:bodyPr>
          <a:p>
            <a:pPr algn="just">
              <a:lnSpc>
                <a:spcPct val="150000"/>
              </a:lnSpc>
            </a:pPr>
            <a:r>
              <a:rPr lang="en-US" sz="2000">
                <a:sym typeface="+mn-ea"/>
              </a:rPr>
              <a:t>  </a:t>
            </a:r>
            <a:r>
              <a:rPr>
                <a:sym typeface="+mn-ea"/>
              </a:rPr>
              <a:t>The delightful Tower Green, where so many visitors today pose for photographs, was not always so pleasant. Described by Macaulay (1800–1859) as “no sadder spot on earth”, this was the site of the </a:t>
            </a:r>
            <a:r>
              <a:rPr lang="en-US" altLang="zh-CN" sz="2000" b="1">
                <a:solidFill>
                  <a:srgbClr val="2AA2BA"/>
                </a:solidFill>
                <a:sym typeface="+mn-ea"/>
              </a:rPr>
              <a:t>scaffold </a:t>
            </a:r>
            <a:r>
              <a:rPr>
                <a:sym typeface="+mn-ea"/>
              </a:rPr>
              <a:t>where the less common prisoners met their end. Here perished two of King Henry VIII’s wives, Anne Boleyn and Catherine Howard. Lady Jane Grey and the Earl of Essex were also executed here. It was in the Bloody Tower that King Richard III is alleged to have murdered his two young nephews in 1483. Sir Walter Raleigh, after being imprisoned here for thirteen years, was beheaded at Westminster in 1618.</a:t>
            </a:r>
            <a:endParaRPr>
              <a:sym typeface="+mn-ea"/>
            </a:endParaRPr>
          </a:p>
          <a:p>
            <a:pPr algn="just">
              <a:lnSpc>
                <a:spcPct val="150000"/>
              </a:lnSpc>
            </a:pPr>
            <a:r>
              <a:rPr>
                <a:sym typeface="+mn-ea"/>
              </a:rPr>
              <a:t>      The present Chapel Royal of St. Peter ad Vincula was built by King Henry VIII (1509– 1547) but its origins date back to the beginning of the 12th century. Here are buried the remains of Queen Anne Boleyn (1536), Queen Catherine Howard (1542), the Dukes of Northumberland (1553), Somerset (1551) and Monmouth (1685), Lady Jane Grey and her husband, Lord Guildford Dudley (1554), Robert Devereux, Earl of Essex (1601) as well as many others of rank and fame.</a:t>
            </a:r>
            <a:endParaRPr>
              <a:sym typeface="+mn-ea"/>
            </a:endParaRPr>
          </a:p>
        </p:txBody>
      </p:sp>
      <p:sp>
        <p:nvSpPr>
          <p:cNvPr id="46082"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cxnSp>
        <p:nvCxnSpPr>
          <p:cNvPr id="7" name="直接连接符 6"/>
          <p:cNvCxnSpPr/>
          <p:nvPr/>
        </p:nvCxnSpPr>
        <p:spPr>
          <a:xfrm>
            <a:off x="296863" y="592010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6863" y="6173470"/>
            <a:ext cx="5408613" cy="30670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scaffold n. 断头台</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0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0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0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0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13"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7114"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Three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47115" name="文本框 2"/>
          <p:cNvSpPr txBox="1"/>
          <p:nvPr/>
        </p:nvSpPr>
        <p:spPr>
          <a:xfrm>
            <a:off x="231140" y="1049655"/>
            <a:ext cx="7343775" cy="5908040"/>
          </a:xfrm>
          <a:prstGeom prst="rect">
            <a:avLst/>
          </a:prstGeom>
          <a:noFill/>
          <a:ln w="9525">
            <a:noFill/>
          </a:ln>
        </p:spPr>
        <p:txBody>
          <a:bodyPr wrap="square" anchor="t">
            <a:spAutoFit/>
          </a:bodyPr>
          <a:p>
            <a:pPr indent="457200" algn="just">
              <a:lnSpc>
                <a:spcPct val="150000"/>
              </a:lnSpc>
            </a:pPr>
            <a:r>
              <a:rPr>
                <a:ea typeface="宋体" panose="02010600030101010101" pitchFamily="2" charset="-122"/>
              </a:rPr>
              <a:t>Dominating the eastern extremity of the complex of buildings known as the Houses of Parliament, but more correctly the Palace of Westminster, is the 97-metre high tower housing the Palace Clock. Famed throughout the world as Big Ben (actually the name of the bell), it was reputedly called after Sir Benjamin Hall, the Commissioner of Works when it was installed in 1858. A light above the clock signifies that the House of Commons is sitting during the night, whilst during the day the Union Jack is flown from the Victoria Tower.</a:t>
            </a:r>
            <a:endParaRPr>
              <a:ea typeface="宋体" panose="02010600030101010101" pitchFamily="2" charset="-122"/>
            </a:endParaRPr>
          </a:p>
          <a:p>
            <a:pPr indent="457200" algn="just">
              <a:lnSpc>
                <a:spcPct val="150000"/>
              </a:lnSpc>
            </a:pPr>
            <a:r>
              <a:rPr>
                <a:ea typeface="宋体" panose="02010600030101010101" pitchFamily="2" charset="-122"/>
              </a:rPr>
              <a:t>This has been the seat of government since the early part of the 11th century but not until 1547 did it become the permanent home of Parliament. The present neo-Gothic buildings, dating from about 1850, are the work of Sir Charles Barry and Augustus Pugin replacing the earlier structure which was almost totally destroyed by fire in a single night on 16 October 1834.</a:t>
            </a:r>
            <a:endParaRPr>
              <a:ea typeface="宋体" panose="02010600030101010101" pitchFamily="2" charset="-122"/>
            </a:endParaRPr>
          </a:p>
        </p:txBody>
      </p:sp>
      <p:sp>
        <p:nvSpPr>
          <p:cNvPr id="6" name="文本框 5"/>
          <p:cNvSpPr txBox="1"/>
          <p:nvPr/>
        </p:nvSpPr>
        <p:spPr>
          <a:xfrm>
            <a:off x="5148580" y="767080"/>
            <a:ext cx="5376545" cy="398780"/>
          </a:xfrm>
          <a:prstGeom prst="rect">
            <a:avLst/>
          </a:prstGeom>
          <a:noFill/>
        </p:spPr>
        <p:txBody>
          <a:bodyPr wrap="square" rtlCol="0">
            <a:spAutoFit/>
          </a:bodyPr>
          <a:p>
            <a:r>
              <a:rPr lang="zh-CN" altLang="en-US" sz="2000" b="1"/>
              <a:t>The Houses of Parliament</a:t>
            </a:r>
            <a:endParaRPr lang="zh-CN" altLang="en-US" sz="2000" b="1"/>
          </a:p>
        </p:txBody>
      </p:sp>
      <p:pic>
        <p:nvPicPr>
          <p:cNvPr id="2" name="图片 1"/>
          <p:cNvPicPr>
            <a:picLocks noChangeAspect="1"/>
          </p:cNvPicPr>
          <p:nvPr/>
        </p:nvPicPr>
        <p:blipFill>
          <a:blip r:embed="rId1"/>
          <a:stretch>
            <a:fillRect/>
          </a:stretch>
        </p:blipFill>
        <p:spPr>
          <a:xfrm>
            <a:off x="7625715" y="1703070"/>
            <a:ext cx="4523105" cy="3005455"/>
          </a:xfrm>
          <a:prstGeom prst="rect">
            <a:avLst/>
          </a:prstGeom>
        </p:spPr>
      </p:pic>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7" name="文本框 6"/>
          <p:cNvSpPr txBox="1"/>
          <p:nvPr/>
        </p:nvSpPr>
        <p:spPr>
          <a:xfrm>
            <a:off x="372745" y="615950"/>
            <a:ext cx="11378565" cy="4246245"/>
          </a:xfrm>
          <a:prstGeom prst="rect">
            <a:avLst/>
          </a:prstGeom>
          <a:noFill/>
        </p:spPr>
        <p:txBody>
          <a:bodyPr wrap="square" rtlCol="0" anchor="t">
            <a:spAutoFit/>
          </a:bodyPr>
          <a:p>
            <a:pPr algn="just">
              <a:lnSpc>
                <a:spcPct val="150000"/>
              </a:lnSpc>
            </a:pPr>
            <a:r>
              <a:rPr lang="en-US" altLang="zh-CN" sz="1600" noProof="1">
                <a:latin typeface="Times New Roman" panose="02020603050405020304" pitchFamily="18" charset="0"/>
                <a:ea typeface="宋体" panose="02010600030101010101" pitchFamily="2" charset="-122"/>
                <a:cs typeface="+mn-cs"/>
              </a:rPr>
              <a:t>    </a:t>
            </a:r>
            <a:r>
              <a:rPr lang="en-US" altLang="zh-CN" sz="2000" noProof="1">
                <a:latin typeface="Times New Roman" panose="02020603050405020304" pitchFamily="18" charset="0"/>
                <a:ea typeface="宋体" panose="02010600030101010101" pitchFamily="2" charset="-122"/>
                <a:cs typeface="+mn-cs"/>
              </a:rPr>
              <a:t> </a:t>
            </a:r>
            <a:r>
              <a:rPr sz="2000" noProof="1">
                <a:ea typeface="宋体" panose="02010600030101010101" pitchFamily="2" charset="-122"/>
                <a:cs typeface="+mn-cs"/>
              </a:rPr>
              <a:t>The medieval </a:t>
            </a:r>
            <a:r>
              <a:rPr lang="en-US" altLang="zh-CN" sz="2000" b="1" noProof="1">
                <a:solidFill>
                  <a:srgbClr val="2AA2BA"/>
                </a:solidFill>
                <a:ea typeface="宋体" panose="02010600030101010101" pitchFamily="2" charset="-122"/>
                <a:cs typeface="+mn-cs"/>
              </a:rPr>
              <a:t>crypt</a:t>
            </a:r>
            <a:r>
              <a:rPr sz="2000" noProof="1">
                <a:ea typeface="宋体" panose="02010600030101010101" pitchFamily="2" charset="-122"/>
                <a:cs typeface="+mn-cs"/>
              </a:rPr>
              <a:t> and </a:t>
            </a:r>
            <a:r>
              <a:rPr lang="en-US" altLang="zh-CN" sz="2000" b="1" noProof="1">
                <a:solidFill>
                  <a:srgbClr val="2AA2BA"/>
                </a:solidFill>
                <a:ea typeface="宋体" panose="02010600030101010101" pitchFamily="2" charset="-122"/>
                <a:cs typeface="+mn-cs"/>
              </a:rPr>
              <a:t>cloisters </a:t>
            </a:r>
            <a:r>
              <a:rPr sz="2000" noProof="1">
                <a:ea typeface="宋体" panose="02010600030101010101" pitchFamily="2" charset="-122"/>
                <a:cs typeface="+mn-cs"/>
              </a:rPr>
              <a:t>of St. Stephen’s Chapel escaped the fire and were skillfully incorporated into the new building along with Westminster Hall which for 600 years was the chief court of English Law. This great hall, with its fine timber roof spanning some 20 meters, was originally built by William Rufus in 1097 and restored by King Richard II in 1398. It has been the scene of much stirring history from Coronation banquets to trials for high treason. It was here that Sir Thomas More, King Charles I, William Wallace, Guy Fawkes, the Earl of Essex and many others of high rank were sentenced to death. The never-to-be-forgotten Gunpowder Plot of 1605 failed to blow up the Houses of Parliament but enemy bombing in 1941 inflicted serious damage on the Commons.</a:t>
            </a:r>
            <a:endParaRPr sz="2000" noProof="1">
              <a:ea typeface="宋体" panose="02010600030101010101" pitchFamily="2" charset="-122"/>
              <a:cs typeface="+mn-cs"/>
            </a:endParaRPr>
          </a:p>
        </p:txBody>
      </p:sp>
      <p:cxnSp>
        <p:nvCxnSpPr>
          <p:cNvPr id="10" name="直接连接符 9"/>
          <p:cNvCxnSpPr/>
          <p:nvPr/>
        </p:nvCxnSpPr>
        <p:spPr>
          <a:xfrm>
            <a:off x="372745" y="5498783"/>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2745" y="5711508"/>
            <a:ext cx="5408613"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crypt n. （尤指旧时做墓穴用的）教堂地下室</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cloister n.（学院、修道院、教堂等建筑的）走廊</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7" name="文本框 6"/>
          <p:cNvSpPr txBox="1"/>
          <p:nvPr/>
        </p:nvSpPr>
        <p:spPr>
          <a:xfrm>
            <a:off x="372745" y="615950"/>
            <a:ext cx="11378565" cy="4523105"/>
          </a:xfrm>
          <a:prstGeom prst="rect">
            <a:avLst/>
          </a:prstGeom>
          <a:noFill/>
        </p:spPr>
        <p:txBody>
          <a:bodyPr wrap="square" rtlCol="0" anchor="t">
            <a:spAutoFit/>
          </a:bodyPr>
          <a:p>
            <a:pPr algn="just">
              <a:lnSpc>
                <a:spcPct val="150000"/>
              </a:lnSpc>
            </a:pPr>
            <a:r>
              <a:rPr lang="en-US" altLang="zh-CN" sz="1600" noProof="1">
                <a:latin typeface="Times New Roman" panose="02020603050405020304" pitchFamily="18" charset="0"/>
                <a:ea typeface="宋体" panose="02010600030101010101" pitchFamily="2" charset="-122"/>
                <a:cs typeface="+mn-cs"/>
              </a:rPr>
              <a:t>   </a:t>
            </a:r>
            <a:r>
              <a:rPr lang="en-US" altLang="zh-CN" sz="2400" noProof="1">
                <a:latin typeface="Times New Roman" panose="02020603050405020304" pitchFamily="18" charset="0"/>
                <a:ea typeface="宋体" panose="02010600030101010101" pitchFamily="2" charset="-122"/>
                <a:cs typeface="+mn-cs"/>
              </a:rPr>
              <a:t>  </a:t>
            </a:r>
            <a:r>
              <a:rPr sz="2400" noProof="1">
                <a:ea typeface="宋体" panose="02010600030101010101" pitchFamily="2" charset="-122"/>
                <a:cs typeface="+mn-cs"/>
              </a:rPr>
              <a:t>The House of Lords, which </a:t>
            </a:r>
            <a:r>
              <a:rPr lang="en-US" altLang="zh-CN" sz="2000" b="1" noProof="1">
                <a:solidFill>
                  <a:srgbClr val="2AA2BA"/>
                </a:solidFill>
                <a:ea typeface="宋体" panose="02010600030101010101" pitchFamily="2" charset="-122"/>
                <a:cs typeface="+mn-cs"/>
              </a:rPr>
              <a:t>providentially</a:t>
            </a:r>
            <a:r>
              <a:rPr sz="2400" noProof="1">
                <a:ea typeface="宋体" panose="02010600030101010101" pitchFamily="2" charset="-122"/>
                <a:cs typeface="+mn-cs"/>
              </a:rPr>
              <a:t> escaped the 1941 bombing, is a sumptuous chamber in rich tones of red and gold and is the meeting place of the Lords Spiritual and the Lords Temporal. The walls are lined with paintings and with statues of the eighteen barons who secured the Magna Carta from King John in 1215. At the south end of the chamber is the magnificent Queen’s Throne with its beautiful carved and gilt</a:t>
            </a:r>
            <a:r>
              <a:rPr lang="en-US" altLang="zh-CN" sz="2000" b="1" noProof="1">
                <a:solidFill>
                  <a:srgbClr val="2AA2BA"/>
                </a:solidFill>
                <a:ea typeface="宋体" panose="02010600030101010101" pitchFamily="2" charset="-122"/>
                <a:cs typeface="+mn-cs"/>
              </a:rPr>
              <a:t> canopy</a:t>
            </a:r>
            <a:r>
              <a:rPr sz="2400" noProof="1">
                <a:ea typeface="宋体" panose="02010600030101010101" pitchFamily="2" charset="-122"/>
                <a:cs typeface="+mn-cs"/>
              </a:rPr>
              <a:t> — the smaller throne on the right is for the Consort. The Lord Chancellor, who presides over the assembly, sits on the Woolsack which signifies the former importance of wool to the economy of England.</a:t>
            </a:r>
            <a:endParaRPr sz="2400" noProof="1">
              <a:ea typeface="宋体" panose="02010600030101010101" pitchFamily="2" charset="-122"/>
              <a:cs typeface="+mn-cs"/>
            </a:endParaRPr>
          </a:p>
        </p:txBody>
      </p:sp>
      <p:cxnSp>
        <p:nvCxnSpPr>
          <p:cNvPr id="10" name="直接连接符 9"/>
          <p:cNvCxnSpPr/>
          <p:nvPr/>
        </p:nvCxnSpPr>
        <p:spPr>
          <a:xfrm>
            <a:off x="510540" y="5500688"/>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2745" y="5733733"/>
            <a:ext cx="5408613"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providentially adv. 神助地，幸运地</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canopy n. 天蓬，华盖</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2"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3"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4"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5"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6"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7"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8"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9" name="文本占位符 5"/>
          <p:cNvSpPr>
            <a:spLocks noGrp="1"/>
          </p:cNvSpPr>
          <p:nvPr>
            <p:ph type="body" sz="quarter" idx="10"/>
          </p:nvPr>
        </p:nvSpPr>
        <p:spPr>
          <a:xfrm>
            <a:off x="1517650" y="10064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51211" name="文本框 2"/>
          <p:cNvSpPr txBox="1"/>
          <p:nvPr/>
        </p:nvSpPr>
        <p:spPr>
          <a:xfrm>
            <a:off x="285750" y="1106170"/>
            <a:ext cx="6948170" cy="5169535"/>
          </a:xfrm>
          <a:prstGeom prst="rect">
            <a:avLst/>
          </a:prstGeom>
          <a:noFill/>
          <a:ln w="9525">
            <a:noFill/>
          </a:ln>
        </p:spPr>
        <p:txBody>
          <a:bodyPr wrap="square" anchor="t">
            <a:spAutoFit/>
          </a:bodyPr>
          <a:p>
            <a:pPr indent="457200" algn="just">
              <a:lnSpc>
                <a:spcPct val="150000"/>
              </a:lnSpc>
            </a:pPr>
            <a:r>
              <a:rPr sz="2000">
                <a:sym typeface="+mn-ea"/>
              </a:rPr>
              <a:t>Fonthill vase is the earliest Chinese porcelain object to have reached Europe. It was a Chinese gift for Louis the Great of Hungary in 1338.</a:t>
            </a:r>
            <a:endParaRPr sz="2000">
              <a:sym typeface="+mn-ea"/>
            </a:endParaRPr>
          </a:p>
          <a:p>
            <a:pPr indent="457200" algn="just">
              <a:lnSpc>
                <a:spcPct val="150000"/>
              </a:lnSpc>
            </a:pPr>
            <a:r>
              <a:rPr sz="2000">
                <a:sym typeface="+mn-ea"/>
              </a:rPr>
              <a:t>These exported Chinese porcelains were held in such great esteem in Europe that in the English language “china” became a commonly-used synonym for the Franco-Italian term “porcelain”. The first mention of porcelain in Europe is in Marco Polo’s book. Apart from copying Chinese porcelain in </a:t>
            </a:r>
            <a:r>
              <a:rPr lang="en-US" altLang="zh-CN" sz="2000" b="1">
                <a:solidFill>
                  <a:srgbClr val="2AA2BA"/>
                </a:solidFill>
                <a:sym typeface="+mn-ea"/>
              </a:rPr>
              <a:t>faience</a:t>
            </a:r>
            <a:r>
              <a:rPr sz="2000">
                <a:sym typeface="+mn-ea"/>
              </a:rPr>
              <a:t> (tin glazed earthenware), the soft-paste Medici porcelain in 16thcentury Florence was the first real European attempt to reproduce it, with little success.</a:t>
            </a:r>
            <a:endParaRPr sz="2000">
              <a:sym typeface="+mn-ea"/>
            </a:endParaRPr>
          </a:p>
        </p:txBody>
      </p:sp>
      <p:sp>
        <p:nvSpPr>
          <p:cNvPr id="50178" name="文本框 7"/>
          <p:cNvSpPr txBox="1"/>
          <p:nvPr/>
        </p:nvSpPr>
        <p:spPr>
          <a:xfrm>
            <a:off x="1517650" y="435928"/>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Four</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6" name="文本框 5"/>
          <p:cNvSpPr txBox="1"/>
          <p:nvPr/>
        </p:nvSpPr>
        <p:spPr>
          <a:xfrm>
            <a:off x="4117975" y="867410"/>
            <a:ext cx="5376545" cy="398780"/>
          </a:xfrm>
          <a:prstGeom prst="rect">
            <a:avLst/>
          </a:prstGeom>
          <a:noFill/>
        </p:spPr>
        <p:txBody>
          <a:bodyPr wrap="square" rtlCol="0">
            <a:spAutoFit/>
          </a:bodyPr>
          <a:p>
            <a:r>
              <a:rPr lang="zh-CN" altLang="en-US" sz="2000" b="1"/>
              <a:t>European Porcelain</a:t>
            </a:r>
            <a:endParaRPr lang="zh-CN" altLang="en-US" sz="2000" b="1"/>
          </a:p>
        </p:txBody>
      </p:sp>
      <p:cxnSp>
        <p:nvCxnSpPr>
          <p:cNvPr id="10" name="直接连接符 9"/>
          <p:cNvCxnSpPr/>
          <p:nvPr/>
        </p:nvCxnSpPr>
        <p:spPr>
          <a:xfrm>
            <a:off x="285750" y="6275388"/>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85750" y="6460808"/>
            <a:ext cx="5408613" cy="30670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faience n. 彩陶器</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pic>
        <p:nvPicPr>
          <p:cNvPr id="3" name="图片 2"/>
          <p:cNvPicPr>
            <a:picLocks noChangeAspect="1"/>
          </p:cNvPicPr>
          <p:nvPr/>
        </p:nvPicPr>
        <p:blipFill>
          <a:blip r:embed="rId1"/>
          <a:stretch>
            <a:fillRect/>
          </a:stretch>
        </p:blipFill>
        <p:spPr>
          <a:xfrm>
            <a:off x="7569835" y="1250315"/>
            <a:ext cx="4370705" cy="4356735"/>
          </a:xfrm>
          <a:prstGeom prst="rect">
            <a:avLst/>
          </a:prstGeom>
        </p:spPr>
      </p:pic>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7" name="文本框 6"/>
          <p:cNvSpPr txBox="1"/>
          <p:nvPr/>
        </p:nvSpPr>
        <p:spPr>
          <a:xfrm>
            <a:off x="406400" y="679450"/>
            <a:ext cx="11378565" cy="4707890"/>
          </a:xfrm>
          <a:prstGeom prst="rect">
            <a:avLst/>
          </a:prstGeom>
          <a:noFill/>
        </p:spPr>
        <p:txBody>
          <a:bodyPr wrap="square" rtlCol="0" anchor="t">
            <a:spAutoFit/>
          </a:bodyPr>
          <a:p>
            <a:pPr algn="just">
              <a:lnSpc>
                <a:spcPct val="150000"/>
              </a:lnSpc>
            </a:pPr>
            <a:r>
              <a:rPr lang="en-US" altLang="zh-CN" sz="1600" noProof="1">
                <a:latin typeface="Times New Roman" panose="02020603050405020304" pitchFamily="18" charset="0"/>
                <a:ea typeface="宋体" panose="02010600030101010101" pitchFamily="2" charset="-122"/>
                <a:cs typeface="+mn-cs"/>
              </a:rPr>
              <a:t> </a:t>
            </a:r>
            <a:r>
              <a:rPr lang="en-US" altLang="zh-CN" sz="2000" noProof="1">
                <a:latin typeface="Times New Roman" panose="02020603050405020304" pitchFamily="18" charset="0"/>
                <a:ea typeface="宋体" panose="02010600030101010101" pitchFamily="2" charset="-122"/>
                <a:cs typeface="+mn-cs"/>
              </a:rPr>
              <a:t>      </a:t>
            </a:r>
            <a:r>
              <a:rPr sz="2000" noProof="1"/>
              <a:t>Early in the 16th century, Portuguese traders returned home with samples of kaolin, which they discovered in China to be essential in the production of porcelain wares. However, the Chinese techniques and composition used to manufacture porcelain were not yet fully understood. Countless experiments to produce porcelain had unpredictable results and met with failure. In the German state of Saxony, the search concluded in 1708 when Ehrenfried Walther von Tschirnhaus produced a hard, white, translucent type of porcelain specimen with a combination of ingredients, mined from a Saxon mine in Colditz. It was a closely guarded trade secret of the Saxon enterprise.</a:t>
            </a:r>
            <a:endParaRPr sz="2000" noProof="1"/>
          </a:p>
          <a:p>
            <a:pPr algn="just">
              <a:lnSpc>
                <a:spcPct val="150000"/>
              </a:lnSpc>
            </a:pPr>
            <a:r>
              <a:rPr sz="2000" noProof="1"/>
              <a:t>      In 1712, many of the elaborate Chinese porcelain manufacturing secrets were revealed throughout Europe by the French Jesuit father Francois Xavier d’Entrecolles. The secrets, which d’Entrecolles read about and witnessed in China, were now known and began to be used in Europe.</a:t>
            </a:r>
            <a:endParaRPr sz="2000" noProof="1"/>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2"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3"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4"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5"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6"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7"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8"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9"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51211" name="文本框 2"/>
          <p:cNvSpPr txBox="1"/>
          <p:nvPr/>
        </p:nvSpPr>
        <p:spPr>
          <a:xfrm>
            <a:off x="376555" y="767080"/>
            <a:ext cx="11015980" cy="4707890"/>
          </a:xfrm>
          <a:prstGeom prst="rect">
            <a:avLst/>
          </a:prstGeom>
          <a:noFill/>
          <a:ln w="9525">
            <a:noFill/>
          </a:ln>
        </p:spPr>
        <p:txBody>
          <a:bodyPr wrap="square" anchor="t">
            <a:spAutoFit/>
          </a:bodyPr>
          <a:p>
            <a:pPr algn="just">
              <a:lnSpc>
                <a:spcPct val="150000"/>
              </a:lnSpc>
            </a:pPr>
            <a:r>
              <a:rPr lang="en-US" altLang="zh-CN" sz="1600">
                <a:latin typeface="Times New Roman" panose="02020603050405020304" pitchFamily="18" charset="0"/>
                <a:ea typeface="宋体" panose="02010600030101010101" pitchFamily="2" charset="-122"/>
              </a:rPr>
              <a:t>     </a:t>
            </a:r>
            <a:r>
              <a:rPr lang="en-US" altLang="zh-CN" sz="2000">
                <a:latin typeface="Times New Roman" panose="02020603050405020304" pitchFamily="18" charset="0"/>
                <a:ea typeface="宋体" panose="02010600030101010101" pitchFamily="2" charset="-122"/>
              </a:rPr>
              <a:t> </a:t>
            </a:r>
            <a:r>
              <a:rPr sz="2000">
                <a:ea typeface="宋体" panose="02010600030101010101" pitchFamily="2" charset="-122"/>
              </a:rPr>
              <a:t>Von Tschirnhaus and Johann Friedrich Böttger were employed by Augustus II the Strong and worked at Dresden and Meissen in the German state of Saxony. Tschirnhaus had a wide knowledge of science and had been involved in the European quest to perfect porcelain manufacture when in 1705 Böttger was appointed to assist him in this task. Böttger had originally been trained as a pharmacist; after he turned to </a:t>
            </a:r>
            <a:r>
              <a:rPr lang="en-US" altLang="zh-CN" sz="2000" b="1">
                <a:solidFill>
                  <a:srgbClr val="2AA2BA"/>
                </a:solidFill>
                <a:ea typeface="宋体" panose="02010600030101010101" pitchFamily="2" charset="-122"/>
              </a:rPr>
              <a:t>alchemical</a:t>
            </a:r>
            <a:r>
              <a:rPr sz="2000">
                <a:ea typeface="宋体" panose="02010600030101010101" pitchFamily="2" charset="-122"/>
              </a:rPr>
              <a:t> research, he claimed to have known the secret of transmuting </a:t>
            </a:r>
            <a:r>
              <a:rPr lang="en-US" altLang="zh-CN" sz="2000" b="1">
                <a:solidFill>
                  <a:srgbClr val="2AA2BA"/>
                </a:solidFill>
                <a:ea typeface="宋体" panose="02010600030101010101" pitchFamily="2" charset="-122"/>
              </a:rPr>
              <a:t>dross</a:t>
            </a:r>
            <a:r>
              <a:rPr sz="2000">
                <a:ea typeface="宋体" panose="02010600030101010101" pitchFamily="2" charset="-122"/>
              </a:rPr>
              <a:t> into gold, which attracted the attention of Augustus. Imprisoned by Augustus as an incentive to hasten his research,  </a:t>
            </a:r>
            <a:r>
              <a:rPr sz="2000">
                <a:sym typeface="+mn-ea"/>
              </a:rPr>
              <a:t>Böttger </a:t>
            </a:r>
            <a:r>
              <a:rPr sz="2000">
                <a:ea typeface="宋体" panose="02010600030101010101" pitchFamily="2" charset="-122"/>
              </a:rPr>
              <a:t>was obliged to work with other alchemists in the futile search for transmutation and was eventually assigned to assist Tschirnhaus. One of the first results of the collaboration between the two was the development of red stoneware that resembled that of Yixing. </a:t>
            </a:r>
            <a:endParaRPr sz="2000">
              <a:ea typeface="宋体" panose="02010600030101010101" pitchFamily="2" charset="-122"/>
            </a:endParaRPr>
          </a:p>
        </p:txBody>
      </p:sp>
      <p:cxnSp>
        <p:nvCxnSpPr>
          <p:cNvPr id="10" name="直接连接符 9"/>
          <p:cNvCxnSpPr/>
          <p:nvPr/>
        </p:nvCxnSpPr>
        <p:spPr>
          <a:xfrm>
            <a:off x="376555" y="5518468"/>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6555" y="5781358"/>
            <a:ext cx="5408613"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alchemical adj. 炼金术的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dross n. 糟粕，废料，（尤指金属熔化的）浮渣</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7" name="文本框 6"/>
          <p:cNvSpPr txBox="1"/>
          <p:nvPr/>
        </p:nvSpPr>
        <p:spPr>
          <a:xfrm>
            <a:off x="372745" y="615950"/>
            <a:ext cx="11378565" cy="4707890"/>
          </a:xfrm>
          <a:prstGeom prst="rect">
            <a:avLst/>
          </a:prstGeom>
          <a:noFill/>
        </p:spPr>
        <p:txBody>
          <a:bodyPr wrap="square" rtlCol="0" anchor="t">
            <a:spAutoFit/>
          </a:bodyPr>
          <a:p>
            <a:pPr algn="just">
              <a:lnSpc>
                <a:spcPct val="150000"/>
              </a:lnSpc>
            </a:pPr>
            <a:r>
              <a:rPr lang="en-US" altLang="zh-CN" sz="1600" noProof="1">
                <a:latin typeface="Times New Roman" panose="02020603050405020304" pitchFamily="18" charset="0"/>
                <a:ea typeface="宋体" panose="02010600030101010101" pitchFamily="2" charset="-122"/>
                <a:cs typeface="+mn-cs"/>
              </a:rPr>
              <a:t>       </a:t>
            </a:r>
            <a:r>
              <a:rPr noProof="1"/>
              <a:t>A workshop note records that the first specimen of hard, white and </a:t>
            </a:r>
            <a:r>
              <a:rPr lang="en-US" altLang="zh-CN" sz="2000" b="1" noProof="1">
                <a:solidFill>
                  <a:srgbClr val="2AA2BA"/>
                </a:solidFill>
              </a:rPr>
              <a:t>vitrified</a:t>
            </a:r>
            <a:r>
              <a:rPr noProof="1"/>
              <a:t> European porcelain was produced in 1708. At the time, the research was still being supervised by Tschirnhaus; however, he died in October of that year. It was left to </a:t>
            </a:r>
            <a:r>
              <a:rPr>
                <a:sym typeface="+mn-ea"/>
              </a:rPr>
              <a:t>Böttger</a:t>
            </a:r>
            <a:r>
              <a:rPr noProof="1"/>
              <a:t> to report to Augustus in March 1709 that he could make porcelain. For this reason, credit for the European discovery of porcelain is traditionally ascribed to him rather than Tschirnhaus.</a:t>
            </a:r>
            <a:endParaRPr noProof="1"/>
          </a:p>
          <a:p>
            <a:pPr algn="just">
              <a:lnSpc>
                <a:spcPct val="150000"/>
              </a:lnSpc>
            </a:pPr>
            <a:r>
              <a:rPr noProof="1"/>
              <a:t>     The Meissen factory was established in 1710 after the development of a kiln and a glaze suitable for use with </a:t>
            </a:r>
            <a:r>
              <a:rPr>
                <a:sym typeface="+mn-ea"/>
              </a:rPr>
              <a:t>Böttger</a:t>
            </a:r>
            <a:r>
              <a:rPr noProof="1"/>
              <a:t> porcelain, which required firing at temperatures of up to 1,400 °C (2,552 °F) to achieve translucence. Meissen porcelain was once-fired, or green-fired. It was noted for its great resistance to thermal shock; a visitor to the factory in </a:t>
            </a:r>
            <a:r>
              <a:rPr>
                <a:sym typeface="+mn-ea"/>
              </a:rPr>
              <a:t>Böttger</a:t>
            </a:r>
            <a:r>
              <a:rPr noProof="1"/>
              <a:t> time reported having seen a white-hot teapot being removed from the kiln and dropped into cold water without damage. Evidence to support this widely disbelieved story was given in the 1980s when the procedure was repeated in an experiment at the Massachusetts Institute of Technology.</a:t>
            </a:r>
            <a:endParaRPr noProof="1"/>
          </a:p>
        </p:txBody>
      </p:sp>
      <p:cxnSp>
        <p:nvCxnSpPr>
          <p:cNvPr id="10" name="直接连接符 9"/>
          <p:cNvCxnSpPr/>
          <p:nvPr/>
        </p:nvCxnSpPr>
        <p:spPr>
          <a:xfrm>
            <a:off x="372745" y="6119813"/>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2745" y="6294438"/>
            <a:ext cx="5408613" cy="30670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vitrified adj. 玻璃化的，陶瓷的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7" name="文本框 6"/>
          <p:cNvSpPr txBox="1"/>
          <p:nvPr/>
        </p:nvSpPr>
        <p:spPr>
          <a:xfrm>
            <a:off x="406400" y="615950"/>
            <a:ext cx="11378565" cy="5631180"/>
          </a:xfrm>
          <a:prstGeom prst="rect">
            <a:avLst/>
          </a:prstGeom>
          <a:noFill/>
        </p:spPr>
        <p:txBody>
          <a:bodyPr wrap="square" rtlCol="0" anchor="t">
            <a:spAutoFit/>
          </a:bodyPr>
          <a:p>
            <a:pPr algn="just">
              <a:lnSpc>
                <a:spcPct val="150000"/>
              </a:lnSpc>
            </a:pPr>
            <a:r>
              <a:rPr lang="en-US" altLang="zh-CN" sz="1600" noProof="1">
                <a:latin typeface="Times New Roman" panose="02020603050405020304" pitchFamily="18" charset="0"/>
                <a:ea typeface="宋体" panose="02010600030101010101" pitchFamily="2" charset="-122"/>
                <a:cs typeface="+mn-cs"/>
              </a:rPr>
              <a:t> </a:t>
            </a:r>
            <a:r>
              <a:rPr lang="en-US" altLang="zh-CN" sz="2000" noProof="1">
                <a:latin typeface="Times New Roman" panose="02020603050405020304" pitchFamily="18" charset="0"/>
                <a:ea typeface="宋体" panose="02010600030101010101" pitchFamily="2" charset="-122"/>
                <a:cs typeface="+mn-cs"/>
              </a:rPr>
              <a:t>     </a:t>
            </a:r>
            <a:r>
              <a:rPr sz="2000" b="1" noProof="1"/>
              <a:t>Soft paste porcelain</a:t>
            </a:r>
            <a:endParaRPr sz="2000" noProof="1"/>
          </a:p>
          <a:p>
            <a:pPr algn="just">
              <a:lnSpc>
                <a:spcPct val="150000"/>
              </a:lnSpc>
            </a:pPr>
            <a:r>
              <a:rPr sz="2000" noProof="1"/>
              <a:t>     The pastes produced by combining clay and powdered glass (frit) was called “Frittenporzellan” in Germany and “frita” in Spain. In France they were known as “pate tender” and in England as “soft-paste”. They appear to have been given this name because they do not easily retain their shape in the wet state, or because the body and the glaze can be easily scratched.</a:t>
            </a:r>
            <a:endParaRPr sz="2000" noProof="1"/>
          </a:p>
          <a:p>
            <a:pPr algn="just">
              <a:lnSpc>
                <a:spcPct val="150000"/>
              </a:lnSpc>
            </a:pPr>
            <a:r>
              <a:rPr sz="2000" noProof="1"/>
              <a:t>      Experiments at Rouen produced the earliest soft-paste in France, but the first important French soft-paste porcelain was made at the Saint-Cloud factory before 1702. Soft-paste factories were established with the Chantilly manufactory in 1730 and at Mennecy in 1750. The Vincennes porcelain factory was established in 1740, moving to larger premises at Sèvres in 1756. Vincennes soft-paste was whiter than any of its French rivals, which put Vincennes/Sèvres porcelain in the leading position in France and throughout the whole of Europe in the second half of the 18th century.</a:t>
            </a:r>
            <a:endParaRPr sz="2000" noProof="1"/>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文本占位符 1"/>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 Lead-in</a:t>
            </a:r>
            <a:endParaRPr lang="zh-CN" altLang="en-US" sz="2800" kern="1200" dirty="0">
              <a:solidFill>
                <a:schemeClr val="tx1"/>
              </a:solidFill>
              <a:latin typeface="+mn-lt"/>
              <a:ea typeface="+mn-ea"/>
              <a:cs typeface="+mn-cs"/>
            </a:endParaRPr>
          </a:p>
        </p:txBody>
      </p:sp>
      <p:sp>
        <p:nvSpPr>
          <p:cNvPr id="22530" name="文本框 37906"/>
          <p:cNvSpPr txBox="1"/>
          <p:nvPr/>
        </p:nvSpPr>
        <p:spPr>
          <a:xfrm>
            <a:off x="1714500" y="767080"/>
            <a:ext cx="9708515" cy="922020"/>
          </a:xfrm>
          <a:prstGeom prst="rect">
            <a:avLst/>
          </a:prstGeom>
          <a:noFill/>
          <a:ln w="9525">
            <a:noFill/>
          </a:ln>
        </p:spPr>
        <p:txBody>
          <a:bodyPr wrap="square" anchor="t">
            <a:spAutoFit/>
          </a:bodyPr>
          <a:p>
            <a:pPr defTabSz="914400"/>
            <a:r>
              <a:rPr lang="en-US" altLang="zh-CN" b="1">
                <a:solidFill>
                  <a:srgbClr val="2AA2BA"/>
                </a:solidFill>
                <a:latin typeface="Arial" panose="020B0604020202020204" pitchFamily="34" charset="0"/>
                <a:ea typeface="宋体" panose="02010600030101010101" pitchFamily="2" charset="-122"/>
              </a:rPr>
              <a:t>A. London, as one of the most famous tourists’ destinations, attracts millions</a:t>
            </a:r>
            <a:endParaRPr lang="en-US" altLang="zh-CN" b="1">
              <a:solidFill>
                <a:srgbClr val="2AA2BA"/>
              </a:solidFill>
              <a:latin typeface="Arial" panose="020B0604020202020204" pitchFamily="34" charset="0"/>
              <a:ea typeface="宋体" panose="02010600030101010101" pitchFamily="2" charset="-122"/>
            </a:endParaRPr>
          </a:p>
          <a:p>
            <a:pPr defTabSz="914400"/>
            <a:r>
              <a:rPr lang="en-US" altLang="zh-CN" b="1">
                <a:solidFill>
                  <a:srgbClr val="2AA2BA"/>
                </a:solidFill>
                <a:latin typeface="Arial" panose="020B0604020202020204" pitchFamily="34" charset="0"/>
                <a:ea typeface="宋体" panose="02010600030101010101" pitchFamily="2" charset="-122"/>
              </a:rPr>
              <a:t>of visitors for its European style in architecture and arts. Please answer the</a:t>
            </a:r>
            <a:endParaRPr lang="en-US" altLang="zh-CN" b="1">
              <a:solidFill>
                <a:srgbClr val="2AA2BA"/>
              </a:solidFill>
              <a:latin typeface="Arial" panose="020B0604020202020204" pitchFamily="34" charset="0"/>
              <a:ea typeface="宋体" panose="02010600030101010101" pitchFamily="2" charset="-122"/>
            </a:endParaRPr>
          </a:p>
          <a:p>
            <a:pPr defTabSz="914400"/>
            <a:r>
              <a:rPr lang="en-US" altLang="zh-CN" b="1">
                <a:solidFill>
                  <a:srgbClr val="2AA2BA"/>
                </a:solidFill>
                <a:latin typeface="Arial" panose="020B0604020202020204" pitchFamily="34" charset="0"/>
                <a:ea typeface="宋体" panose="02010600030101010101" pitchFamily="2" charset="-122"/>
              </a:rPr>
              <a:t>following questions.</a:t>
            </a:r>
            <a:endParaRPr lang="en-US" altLang="zh-CN" b="1">
              <a:solidFill>
                <a:srgbClr val="2AA2BA"/>
              </a:solidFill>
              <a:latin typeface="Arial" panose="020B0604020202020204" pitchFamily="34" charset="0"/>
              <a:ea typeface="宋体" panose="02010600030101010101" pitchFamily="2" charset="-122"/>
            </a:endParaRPr>
          </a:p>
        </p:txBody>
      </p:sp>
      <p:sp>
        <p:nvSpPr>
          <p:cNvPr id="12" name="文本框 11"/>
          <p:cNvSpPr txBox="1"/>
          <p:nvPr/>
        </p:nvSpPr>
        <p:spPr>
          <a:xfrm>
            <a:off x="669925" y="2151380"/>
            <a:ext cx="11522075" cy="645160"/>
          </a:xfrm>
          <a:prstGeom prst="rect">
            <a:avLst/>
          </a:prstGeom>
          <a:noFill/>
        </p:spPr>
        <p:txBody>
          <a:bodyPr wrap="square" rtlCol="0">
            <a:spAutoFit/>
          </a:bodyPr>
          <a:p>
            <a:r>
              <a:rPr lang="zh-CN" altLang="en-US"/>
              <a:t>1. Have you ever heard about London Tower and Big Ben? What are their eye-catching characteristics in architecture?</a:t>
            </a:r>
            <a:endParaRPr lang="zh-CN" altLang="en-US"/>
          </a:p>
        </p:txBody>
      </p:sp>
      <p:sp>
        <p:nvSpPr>
          <p:cNvPr id="3" name="文本框 2"/>
          <p:cNvSpPr txBox="1"/>
          <p:nvPr/>
        </p:nvSpPr>
        <p:spPr>
          <a:xfrm>
            <a:off x="669925" y="3556000"/>
            <a:ext cx="10753090" cy="1876425"/>
          </a:xfrm>
          <a:prstGeom prst="rect">
            <a:avLst/>
          </a:prstGeom>
          <a:noFill/>
        </p:spPr>
        <p:txBody>
          <a:bodyPr wrap="square" rtlCol="0">
            <a:spAutoFit/>
          </a:bodyPr>
          <a:p>
            <a:r>
              <a:rPr lang="zh-CN" altLang="en-US" b="1">
                <a:latin typeface="Times New Roman" panose="02020603050405020304" pitchFamily="18" charset="0"/>
              </a:rPr>
              <a:t>参考答案：</a:t>
            </a:r>
            <a:endParaRPr lang="zh-CN" altLang="en-US" b="1">
              <a:latin typeface="Times New Roman" panose="02020603050405020304" pitchFamily="18" charset="0"/>
            </a:endParaRPr>
          </a:p>
          <a:p>
            <a:endParaRPr lang="zh-CN" altLang="en-US">
              <a:solidFill>
                <a:srgbClr val="FF0000"/>
              </a:solidFill>
            </a:endParaRPr>
          </a:p>
          <a:p>
            <a:r>
              <a:rPr lang="zh-CN" altLang="en-US" sz="2000">
                <a:solidFill>
                  <a:srgbClr val="FF0000"/>
                </a:solidFill>
                <a:latin typeface="Times New Roman" panose="02020603050405020304" pitchFamily="18" charset="0"/>
                <a:cs typeface="Times New Roman" panose="02020603050405020304" pitchFamily="18" charset="0"/>
              </a:rPr>
              <a:t>1. Yes, I have heard about London Tower and Big Ben. London Tower is the oldest surviving</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building in London and it was once British palace for the royal families in history. And I got</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to know Big Ben from some movies, such as The 39 Steps, Harry Potter, and so on. They are magnificent buildings designating the glory of architecture in London.</a:t>
            </a:r>
            <a:endParaRPr lang="zh-CN" altLang="en-US" sz="20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7" name="文本框 6"/>
          <p:cNvSpPr txBox="1"/>
          <p:nvPr/>
        </p:nvSpPr>
        <p:spPr>
          <a:xfrm>
            <a:off x="406400" y="679450"/>
            <a:ext cx="10951210" cy="3322955"/>
          </a:xfrm>
          <a:prstGeom prst="rect">
            <a:avLst/>
          </a:prstGeom>
          <a:noFill/>
        </p:spPr>
        <p:txBody>
          <a:bodyPr wrap="square" rtlCol="0" anchor="t">
            <a:spAutoFit/>
          </a:bodyPr>
          <a:p>
            <a:pPr algn="just">
              <a:lnSpc>
                <a:spcPct val="150000"/>
              </a:lnSpc>
            </a:pPr>
            <a:r>
              <a:rPr lang="en-US" altLang="zh-CN" sz="1600" noProof="1">
                <a:latin typeface="Times New Roman" panose="02020603050405020304" pitchFamily="18" charset="0"/>
                <a:ea typeface="宋体" panose="02010600030101010101" pitchFamily="2" charset="-122"/>
                <a:cs typeface="+mn-cs"/>
              </a:rPr>
              <a:t> </a:t>
            </a:r>
            <a:r>
              <a:rPr lang="en-US" altLang="zh-CN" sz="2000" noProof="1">
                <a:latin typeface="Times New Roman" panose="02020603050405020304" pitchFamily="18" charset="0"/>
                <a:ea typeface="宋体" panose="02010600030101010101" pitchFamily="2" charset="-122"/>
                <a:cs typeface="+mn-cs"/>
              </a:rPr>
              <a:t>    </a:t>
            </a:r>
            <a:r>
              <a:rPr lang="en-US" altLang="zh-CN" sz="2400" noProof="1">
                <a:latin typeface="Times New Roman" panose="02020603050405020304" pitchFamily="18" charset="0"/>
                <a:ea typeface="宋体" panose="02010600030101010101" pitchFamily="2" charset="-122"/>
                <a:cs typeface="+mn-cs"/>
              </a:rPr>
              <a:t>  </a:t>
            </a:r>
            <a:r>
              <a:rPr sz="2800" noProof="1"/>
              <a:t>The first soft-paste in England was demonstrated by Thomas Briand to the Royal Society in 1742 and is believed to have been based on the Saint-Cloud formula. In 1749, Thomas Frye took out a patent on a porcelain containing bone ash. This was the first bone china, subsequently perfected by Josiah Spode.</a:t>
            </a:r>
            <a:endParaRPr sz="2800" noProof="1"/>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7" name="文本框 6"/>
          <p:cNvSpPr txBox="1"/>
          <p:nvPr/>
        </p:nvSpPr>
        <p:spPr>
          <a:xfrm>
            <a:off x="180975" y="1306195"/>
            <a:ext cx="11496675" cy="4292600"/>
          </a:xfrm>
          <a:prstGeom prst="rect">
            <a:avLst/>
          </a:prstGeom>
          <a:noFill/>
        </p:spPr>
        <p:txBody>
          <a:bodyPr wrap="square" rtlCol="0" anchor="t">
            <a:spAutoFit/>
          </a:bodyPr>
          <a:p>
            <a:pPr indent="457200" algn="just">
              <a:lnSpc>
                <a:spcPct val="150000"/>
              </a:lnSpc>
            </a:pPr>
            <a:r>
              <a:rPr sz="1800" noProof="1">
                <a:ea typeface="宋体" panose="02010600030101010101" pitchFamily="2" charset="-122"/>
                <a:cs typeface="+mn-cs"/>
              </a:rPr>
              <a:t>Porcelain can be divided into the three main categories (hard-paste, soft-paste and bone china), depending on the composition of the paste used to make the body of the porcelain object and the firing conditions.</a:t>
            </a:r>
            <a:endParaRPr sz="1800" noProof="1">
              <a:ea typeface="宋体" panose="02010600030101010101" pitchFamily="2" charset="-122"/>
              <a:cs typeface="+mn-cs"/>
            </a:endParaRPr>
          </a:p>
          <a:p>
            <a:pPr indent="457200" algn="just">
              <a:lnSpc>
                <a:spcPct val="150000"/>
              </a:lnSpc>
            </a:pPr>
            <a:r>
              <a:rPr sz="1800" b="1" noProof="1">
                <a:ea typeface="宋体" panose="02010600030101010101" pitchFamily="2" charset="-122"/>
                <a:cs typeface="+mn-cs"/>
              </a:rPr>
              <a:t>Hard paste</a:t>
            </a:r>
            <a:endParaRPr sz="1800" b="1" noProof="1">
              <a:ea typeface="宋体" panose="02010600030101010101" pitchFamily="2" charset="-122"/>
              <a:cs typeface="+mn-cs"/>
            </a:endParaRPr>
          </a:p>
          <a:p>
            <a:pPr indent="457200" algn="just">
              <a:lnSpc>
                <a:spcPct val="150000"/>
              </a:lnSpc>
            </a:pPr>
            <a:r>
              <a:rPr sz="1800" noProof="1">
                <a:ea typeface="宋体" panose="02010600030101010101" pitchFamily="2" charset="-122"/>
                <a:cs typeface="+mn-cs"/>
              </a:rPr>
              <a:t>These porcelains that came from East Asia, especially China, were some of the finest quality porcelain wares. The earliest European porcelains were produced at the Meissen factory in the early 18th century; they were formed from a paste composed of kaolin and </a:t>
            </a:r>
            <a:r>
              <a:rPr lang="en-US" altLang="zh-CN" sz="2000" b="1" noProof="1">
                <a:solidFill>
                  <a:srgbClr val="2AA2BA"/>
                </a:solidFill>
                <a:ea typeface="宋体" panose="02010600030101010101" pitchFamily="2" charset="-122"/>
                <a:cs typeface="+mn-cs"/>
              </a:rPr>
              <a:t>alabaster </a:t>
            </a:r>
            <a:r>
              <a:rPr sz="1800" noProof="1">
                <a:ea typeface="宋体" panose="02010600030101010101" pitchFamily="2" charset="-122"/>
                <a:cs typeface="+mn-cs"/>
              </a:rPr>
              <a:t>and fired at temperatures up to 1,400 °C (2,552 °F) in a wood-fired kiln, producing a porcelain of great hardness, translucency, and strength. Later, the composition of the Meissen hard paste was changed and the alabaster was replaced by feldspar and quartz, allowing the pieces to be fired at lower temperatures. Kaolinite, feldspar and quartz (or other forms of silica) continue to constitute the basic ingredients for most continental European hard-paste porcelains.</a:t>
            </a:r>
            <a:endParaRPr sz="1800" noProof="1">
              <a:ea typeface="宋体" panose="02010600030101010101" pitchFamily="2" charset="-122"/>
              <a:cs typeface="+mn-cs"/>
            </a:endParaRPr>
          </a:p>
        </p:txBody>
      </p:sp>
      <p:cxnSp>
        <p:nvCxnSpPr>
          <p:cNvPr id="10" name="直接连接符 9"/>
          <p:cNvCxnSpPr/>
          <p:nvPr/>
        </p:nvCxnSpPr>
        <p:spPr>
          <a:xfrm>
            <a:off x="180975" y="5986780"/>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80975" y="5986780"/>
            <a:ext cx="5408613" cy="306705"/>
          </a:xfrm>
          <a:prstGeom prst="rect">
            <a:avLst/>
          </a:prstGeom>
          <a:noFill/>
        </p:spPr>
        <p:txBody>
          <a:bodyPr wrap="square" rtlCol="0" anchor="t">
            <a:spAutoFit/>
          </a:bodyPr>
          <a:p>
            <a:r>
              <a:rPr lang="zh-CN" altLang="en-US" sz="1400" noProof="1">
                <a:solidFill>
                  <a:schemeClr val="accent4">
                    <a:lumMod val="50000"/>
                  </a:schemeClr>
                </a:solidFill>
              </a:rPr>
              <a:t>alabaster n. 雪花石膏</a:t>
            </a:r>
            <a:endParaRPr lang="zh-CN" altLang="en-US" sz="1400" noProof="1">
              <a:solidFill>
                <a:schemeClr val="accent4">
                  <a:lumMod val="50000"/>
                </a:schemeClr>
              </a:solidFill>
            </a:endParaRPr>
          </a:p>
        </p:txBody>
      </p:sp>
      <p:sp>
        <p:nvSpPr>
          <p:cNvPr id="53253" name="文本框 7"/>
          <p:cNvSpPr txBox="1"/>
          <p:nvPr/>
        </p:nvSpPr>
        <p:spPr>
          <a:xfrm>
            <a:off x="180975" y="439738"/>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Five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6" name="文本框 5"/>
          <p:cNvSpPr txBox="1"/>
          <p:nvPr/>
        </p:nvSpPr>
        <p:spPr>
          <a:xfrm>
            <a:off x="3665220" y="676275"/>
            <a:ext cx="6701155" cy="398780"/>
          </a:xfrm>
          <a:prstGeom prst="rect">
            <a:avLst/>
          </a:prstGeom>
          <a:noFill/>
        </p:spPr>
        <p:txBody>
          <a:bodyPr wrap="square" rtlCol="0">
            <a:spAutoFit/>
          </a:bodyPr>
          <a:p>
            <a:r>
              <a:rPr lang="zh-CN" altLang="en-US" sz="2000" b="1"/>
              <a:t>The Procedure of Making Porcelain</a:t>
            </a:r>
            <a:endParaRPr lang="zh-CN" altLang="en-US" sz="2000" b="1"/>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5"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6"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7"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8"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8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81" name="文本占位符 5"/>
          <p:cNvSpPr>
            <a:spLocks noGrp="1"/>
          </p:cNvSpPr>
          <p:nvPr>
            <p:ph type="body" sz="quarter" idx="10"/>
          </p:nvPr>
        </p:nvSpPr>
        <p:spPr>
          <a:xfrm>
            <a:off x="1498600" y="11207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3" name="文本框 2"/>
          <p:cNvSpPr txBox="1"/>
          <p:nvPr/>
        </p:nvSpPr>
        <p:spPr>
          <a:xfrm>
            <a:off x="598805" y="642620"/>
            <a:ext cx="11208385" cy="5169535"/>
          </a:xfrm>
          <a:prstGeom prst="rect">
            <a:avLst/>
          </a:prstGeom>
          <a:noFill/>
        </p:spPr>
        <p:txBody>
          <a:bodyPr wrap="square" rtlCol="0" anchor="t">
            <a:spAutoFit/>
          </a:bodyPr>
          <a:p>
            <a:pPr indent="457200" algn="just">
              <a:lnSpc>
                <a:spcPct val="150000"/>
              </a:lnSpc>
            </a:pPr>
            <a:r>
              <a:rPr sz="2000" b="1" noProof="1">
                <a:ea typeface="宋体" panose="02010600030101010101" pitchFamily="2" charset="-122"/>
                <a:cs typeface="+mn-cs"/>
              </a:rPr>
              <a:t>Soft paste</a:t>
            </a:r>
            <a:endParaRPr sz="2000" b="1" noProof="1">
              <a:ea typeface="宋体" panose="02010600030101010101" pitchFamily="2" charset="-122"/>
              <a:cs typeface="+mn-cs"/>
            </a:endParaRPr>
          </a:p>
          <a:p>
            <a:pPr indent="457200" algn="just">
              <a:lnSpc>
                <a:spcPct val="150000"/>
              </a:lnSpc>
            </a:pPr>
            <a:r>
              <a:rPr sz="2000" noProof="1">
                <a:ea typeface="宋体" panose="02010600030101010101" pitchFamily="2" charset="-122"/>
                <a:cs typeface="+mn-cs"/>
              </a:rPr>
              <a:t>Soft-paste porcelains date back from the early attempts by European potters to replicate Chinese porcelain by using mixtures of clay and </a:t>
            </a:r>
            <a:r>
              <a:rPr lang="en-US" altLang="zh-CN" sz="2000" b="1" noProof="1">
                <a:solidFill>
                  <a:srgbClr val="2AA2BA"/>
                </a:solidFill>
                <a:ea typeface="宋体" panose="02010600030101010101" pitchFamily="2" charset="-122"/>
                <a:cs typeface="+mn-cs"/>
              </a:rPr>
              <a:t>frit</a:t>
            </a:r>
            <a:r>
              <a:rPr sz="2000" noProof="1">
                <a:ea typeface="宋体" panose="02010600030101010101" pitchFamily="2" charset="-122"/>
                <a:cs typeface="+mn-cs"/>
              </a:rPr>
              <a:t> to produce soft-paste porcelain. These wares were not yet actual porcelain wares as they were not hard nor vitrified by firing kaolin clay at high temperatures. As these early formulations suffered from high </a:t>
            </a:r>
            <a:r>
              <a:rPr lang="en-US" altLang="zh-CN" sz="2000" b="1" noProof="1">
                <a:solidFill>
                  <a:srgbClr val="2AA2BA"/>
                </a:solidFill>
                <a:ea typeface="宋体" panose="02010600030101010101" pitchFamily="2" charset="-122"/>
                <a:cs typeface="+mn-cs"/>
              </a:rPr>
              <a:t>pyroplastic </a:t>
            </a:r>
            <a:r>
              <a:rPr sz="2000" noProof="1">
                <a:ea typeface="宋体" panose="02010600030101010101" pitchFamily="2" charset="-122"/>
                <a:cs typeface="+mn-cs"/>
              </a:rPr>
              <a:t>deformation, or slumping in the kiln at high temperatures, they were uneconomic to produce. Formulations were later developed based on kaolin with quartz, feldspars or other feldspathic rocks. These were technically superior, and continue to be produced. Soft-paste porcelains are fired at lower temperatures than hard-paste porcelain, therefore these wares are generally softer than hardpaste porcelains.</a:t>
            </a:r>
            <a:endParaRPr sz="2000" noProof="1">
              <a:ea typeface="宋体" panose="02010600030101010101" pitchFamily="2" charset="-122"/>
              <a:cs typeface="+mn-cs"/>
            </a:endParaRPr>
          </a:p>
          <a:p>
            <a:pPr indent="457200" algn="just">
              <a:lnSpc>
                <a:spcPct val="150000"/>
              </a:lnSpc>
            </a:pPr>
            <a:endParaRPr sz="2000" noProof="1">
              <a:ea typeface="宋体" panose="02010600030101010101" pitchFamily="2" charset="-122"/>
              <a:cs typeface="+mn-cs"/>
            </a:endParaRPr>
          </a:p>
        </p:txBody>
      </p:sp>
      <p:sp>
        <p:nvSpPr>
          <p:cNvPr id="11" name="文本框 10"/>
          <p:cNvSpPr txBox="1"/>
          <p:nvPr/>
        </p:nvSpPr>
        <p:spPr>
          <a:xfrm>
            <a:off x="516255" y="5661025"/>
            <a:ext cx="9629775"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frit n. 玻璃熔料</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pyroplastic adj. 热塑性的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9" name="直接连接符 8"/>
          <p:cNvCxnSpPr/>
          <p:nvPr/>
        </p:nvCxnSpPr>
        <p:spPr>
          <a:xfrm>
            <a:off x="516255" y="549973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5"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6"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7"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8"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8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81" name="文本占位符 5"/>
          <p:cNvSpPr>
            <a:spLocks noGrp="1"/>
          </p:cNvSpPr>
          <p:nvPr>
            <p:ph type="body" sz="quarter" idx="10"/>
          </p:nvPr>
        </p:nvSpPr>
        <p:spPr>
          <a:xfrm>
            <a:off x="1498600" y="11207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3" name="文本框 2"/>
          <p:cNvSpPr txBox="1"/>
          <p:nvPr/>
        </p:nvSpPr>
        <p:spPr>
          <a:xfrm>
            <a:off x="598805" y="642620"/>
            <a:ext cx="6104255" cy="5169535"/>
          </a:xfrm>
          <a:prstGeom prst="rect">
            <a:avLst/>
          </a:prstGeom>
          <a:noFill/>
        </p:spPr>
        <p:txBody>
          <a:bodyPr wrap="square" rtlCol="0" anchor="t">
            <a:spAutoFit/>
          </a:bodyPr>
          <a:p>
            <a:pPr indent="457200" algn="just">
              <a:lnSpc>
                <a:spcPct val="150000"/>
              </a:lnSpc>
            </a:pPr>
            <a:r>
              <a:rPr sz="2000" b="1">
                <a:sym typeface="+mn-ea"/>
              </a:rPr>
              <a:t>Bone china</a:t>
            </a:r>
            <a:endParaRPr sz="2000" b="1" noProof="1">
              <a:ea typeface="宋体" panose="02010600030101010101" pitchFamily="2" charset="-122"/>
              <a:cs typeface="+mn-cs"/>
            </a:endParaRPr>
          </a:p>
          <a:p>
            <a:pPr indent="457200" algn="just">
              <a:lnSpc>
                <a:spcPct val="150000"/>
              </a:lnSpc>
            </a:pPr>
            <a:r>
              <a:rPr sz="2000">
                <a:sym typeface="+mn-ea"/>
              </a:rPr>
              <a:t>Although originally developed in England in 1748 in order to compete with imported porcelain, bone china is now made worldwide. In China, kaolin was sometimes described as forming the “bones” of the paste, while the “flesh” was provided by the refined rocks suitable for the porcelain body. Traditionally, English bone </a:t>
            </a:r>
            <a:r>
              <a:rPr sz="2000" noProof="1">
                <a:ea typeface="宋体" panose="02010600030101010101" pitchFamily="2" charset="-122"/>
                <a:cs typeface="+mn-cs"/>
              </a:rPr>
              <a:t>china was made from two parts of bone-ash, one part of kaolin and one part china stone, although this has largely been replaced by feldspars from non-UK sources.</a:t>
            </a:r>
            <a:endParaRPr sz="2000" noProof="1">
              <a:ea typeface="宋体" panose="02010600030101010101" pitchFamily="2" charset="-122"/>
              <a:cs typeface="+mn-cs"/>
            </a:endParaRPr>
          </a:p>
        </p:txBody>
      </p:sp>
      <p:pic>
        <p:nvPicPr>
          <p:cNvPr id="5" name="图片 4"/>
          <p:cNvPicPr>
            <a:picLocks noChangeAspect="1"/>
          </p:cNvPicPr>
          <p:nvPr/>
        </p:nvPicPr>
        <p:blipFill>
          <a:blip r:embed="rId1"/>
          <a:stretch>
            <a:fillRect/>
          </a:stretch>
        </p:blipFill>
        <p:spPr>
          <a:xfrm>
            <a:off x="6869430" y="1004570"/>
            <a:ext cx="5088255" cy="4848225"/>
          </a:xfrm>
          <a:prstGeom prst="rect">
            <a:avLst/>
          </a:prstGeom>
        </p:spPr>
      </p:pic>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5"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6"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7"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8"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8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81" name="文本占位符 5"/>
          <p:cNvSpPr>
            <a:spLocks noGrp="1"/>
          </p:cNvSpPr>
          <p:nvPr>
            <p:ph type="body" sz="quarter" idx="10"/>
          </p:nvPr>
        </p:nvSpPr>
        <p:spPr>
          <a:xfrm>
            <a:off x="1498600" y="11207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3" name="文本框 2"/>
          <p:cNvSpPr txBox="1"/>
          <p:nvPr/>
        </p:nvSpPr>
        <p:spPr>
          <a:xfrm>
            <a:off x="598805" y="642620"/>
            <a:ext cx="10821035" cy="3969385"/>
          </a:xfrm>
          <a:prstGeom prst="rect">
            <a:avLst/>
          </a:prstGeom>
          <a:noFill/>
        </p:spPr>
        <p:txBody>
          <a:bodyPr wrap="square" rtlCol="0" anchor="t">
            <a:spAutoFit/>
          </a:bodyPr>
          <a:p>
            <a:pPr indent="457200" algn="just">
              <a:lnSpc>
                <a:spcPct val="150000"/>
              </a:lnSpc>
            </a:pPr>
            <a:r>
              <a:rPr sz="2400" b="1" noProof="1">
                <a:ea typeface="宋体" panose="02010600030101010101" pitchFamily="2" charset="-122"/>
                <a:cs typeface="+mn-cs"/>
              </a:rPr>
              <a:t>Saint-cloud Porcelain</a:t>
            </a:r>
            <a:endParaRPr sz="2400" b="1" noProof="1">
              <a:ea typeface="宋体" panose="02010600030101010101" pitchFamily="2" charset="-122"/>
              <a:cs typeface="+mn-cs"/>
            </a:endParaRPr>
          </a:p>
          <a:p>
            <a:pPr indent="457200" algn="just">
              <a:lnSpc>
                <a:spcPct val="150000"/>
              </a:lnSpc>
            </a:pPr>
            <a:r>
              <a:rPr sz="2400" noProof="1">
                <a:ea typeface="宋体" panose="02010600030101010101" pitchFamily="2" charset="-122"/>
                <a:cs typeface="+mn-cs"/>
              </a:rPr>
              <a:t>In 1702, Philippe I, Duke of Orléans gave</a:t>
            </a:r>
            <a:r>
              <a:rPr lang="en-US" altLang="zh-CN" sz="2400" b="1" noProof="1">
                <a:solidFill>
                  <a:srgbClr val="2AA2BA"/>
                </a:solidFill>
                <a:ea typeface="宋体" panose="02010600030101010101" pitchFamily="2" charset="-122"/>
                <a:cs typeface="+mn-cs"/>
              </a:rPr>
              <a:t> letters-patent</a:t>
            </a:r>
            <a:r>
              <a:rPr sz="2400" noProof="1">
                <a:ea typeface="宋体" panose="02010600030101010101" pitchFamily="2" charset="-122"/>
                <a:cs typeface="+mn-cs"/>
              </a:rPr>
              <a:t> to the family of Pierre Chicaneau, who were said to have been making porcelain as “perfect as the Chinese” since 1693. Chicaneau’s factory was a pioneer in the manufacture of porcelain in Europe, where there had been many attempts to copy Chinese porcelain. Saint-Cloud developed a frit (“a mixture of sand and chalk”) which was close, although not similar, to Asian porcelain.</a:t>
            </a:r>
            <a:endParaRPr sz="2400" noProof="1">
              <a:ea typeface="宋体" panose="02010600030101010101" pitchFamily="2" charset="-122"/>
              <a:cs typeface="+mn-cs"/>
            </a:endParaRPr>
          </a:p>
        </p:txBody>
      </p:sp>
      <p:sp>
        <p:nvSpPr>
          <p:cNvPr id="11" name="文本框 10"/>
          <p:cNvSpPr txBox="1"/>
          <p:nvPr/>
        </p:nvSpPr>
        <p:spPr>
          <a:xfrm>
            <a:off x="598805" y="5781675"/>
            <a:ext cx="9629775" cy="30670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letters-patent n. 专利特许证</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9" name="直接连接符 8"/>
          <p:cNvCxnSpPr/>
          <p:nvPr/>
        </p:nvCxnSpPr>
        <p:spPr>
          <a:xfrm>
            <a:off x="676275" y="5656580"/>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5"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6"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7"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8"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8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81" name="文本占位符 5"/>
          <p:cNvSpPr>
            <a:spLocks noGrp="1"/>
          </p:cNvSpPr>
          <p:nvPr>
            <p:ph type="body" sz="quarter" idx="10"/>
          </p:nvPr>
        </p:nvSpPr>
        <p:spPr>
          <a:xfrm>
            <a:off x="1498600" y="11207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3" name="文本框 2"/>
          <p:cNvSpPr txBox="1"/>
          <p:nvPr/>
        </p:nvSpPr>
        <p:spPr>
          <a:xfrm>
            <a:off x="598805" y="642620"/>
            <a:ext cx="11209655" cy="4799965"/>
          </a:xfrm>
          <a:prstGeom prst="rect">
            <a:avLst/>
          </a:prstGeom>
          <a:noFill/>
        </p:spPr>
        <p:txBody>
          <a:bodyPr wrap="square" rtlCol="0" anchor="t">
            <a:spAutoFit/>
          </a:bodyPr>
          <a:p>
            <a:pPr indent="457200" algn="just">
              <a:lnSpc>
                <a:spcPct val="150000"/>
              </a:lnSpc>
            </a:pPr>
            <a:r>
              <a:rPr sz="2000" b="1" noProof="1">
                <a:ea typeface="宋体" panose="02010600030101010101" pitchFamily="2" charset="-122"/>
                <a:cs typeface="+mn-cs"/>
              </a:rPr>
              <a:t>Blue-and-white porcelain</a:t>
            </a:r>
            <a:endParaRPr sz="2000" b="1" noProof="1">
              <a:ea typeface="宋体" panose="02010600030101010101" pitchFamily="2" charset="-122"/>
              <a:cs typeface="+mn-cs"/>
            </a:endParaRPr>
          </a:p>
          <a:p>
            <a:pPr indent="457200" algn="just">
              <a:lnSpc>
                <a:spcPct val="150000"/>
              </a:lnSpc>
            </a:pPr>
            <a:r>
              <a:rPr sz="2000" noProof="1">
                <a:ea typeface="宋体" panose="02010600030101010101" pitchFamily="2" charset="-122"/>
                <a:cs typeface="+mn-cs"/>
              </a:rPr>
              <a:t>The porcelain produced in Saint-Cloud was influenced by late Ming blue and white porcelain and its motifs were based on Chinese originals. The typical blue-painted Saint-Cloud porcelain, says W.B. Honey, “is one of the most distinct and attractive porcelains, and not the least part of its charm lies in the quality of the material itself. It is rarely of a pure white, but the warm yellowish or ivory tone of the best wares of the period is sympathetic and by no means a shortcoming. The glaze often shows a fine </a:t>
            </a:r>
            <a:r>
              <a:rPr lang="en-US" altLang="zh-CN" sz="2400" b="1" noProof="1">
                <a:solidFill>
                  <a:srgbClr val="2AA2BA"/>
                </a:solidFill>
                <a:ea typeface="宋体" panose="02010600030101010101" pitchFamily="2" charset="-122"/>
                <a:cs typeface="+mn-cs"/>
              </a:rPr>
              <a:t>satin-like pitting</a:t>
            </a:r>
            <a:r>
              <a:rPr sz="2000" noProof="1">
                <a:ea typeface="宋体" panose="02010600030101010101" pitchFamily="2" charset="-122"/>
                <a:cs typeface="+mn-cs"/>
              </a:rPr>
              <a:t> of the surface that helps to distinguish it from the brilliant shiny glaze of Mennecy, which is otherwise similar. The heavy build of the pieces is also characteristic and is saved from clumsiness by a finer sense of mass, revealed in the subtly graduated thickness of wall and a delicate shaping of edges.”</a:t>
            </a:r>
            <a:endParaRPr sz="2000" noProof="1">
              <a:ea typeface="宋体" panose="02010600030101010101" pitchFamily="2" charset="-122"/>
              <a:cs typeface="+mn-cs"/>
            </a:endParaRPr>
          </a:p>
        </p:txBody>
      </p:sp>
      <p:sp>
        <p:nvSpPr>
          <p:cNvPr id="11" name="文本框 10"/>
          <p:cNvSpPr txBox="1"/>
          <p:nvPr/>
        </p:nvSpPr>
        <p:spPr>
          <a:xfrm>
            <a:off x="676275" y="5928995"/>
            <a:ext cx="9629775"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satin-like adj. 丝绸般的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pitting n. 凹痕</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9" name="直接连接符 8"/>
          <p:cNvCxnSpPr/>
          <p:nvPr/>
        </p:nvCxnSpPr>
        <p:spPr>
          <a:xfrm>
            <a:off x="676275" y="581215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4</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56322"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6851488" y="2855102"/>
            <a:ext cx="5088255" cy="829945"/>
          </a:xfrm>
          <a:prstGeom prst="rect">
            <a:avLst/>
          </a:prstGeom>
          <a:noFill/>
        </p:spPr>
        <p:txBody>
          <a:bodyPr wrap="none" rtlCol="0">
            <a:spAutoFit/>
          </a:bodyPr>
          <a:lstStyle/>
          <a:p>
            <a:pPr marR="0" defTabSz="913765" fontAlgn="auto">
              <a:spcBef>
                <a:spcPts val="0"/>
              </a:spcBef>
              <a:spcAft>
                <a:spcPts val="0"/>
              </a:spcAft>
              <a:buClrTx/>
              <a:buSzTx/>
              <a:buFontTx/>
              <a:buNone/>
              <a:defRPr/>
            </a:pPr>
            <a:r>
              <a:rPr kumimoji="1" lang="zh-CN" altLang="en-US" sz="48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More Resources</a:t>
            </a:r>
            <a:endParaRPr kumimoji="1" lang="zh-CN" altLang="en-US" sz="48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53" name="文本框 1"/>
          <p:cNvSpPr txBox="1"/>
          <p:nvPr/>
        </p:nvSpPr>
        <p:spPr>
          <a:xfrm>
            <a:off x="1714500" y="1656080"/>
            <a:ext cx="8842375" cy="395605"/>
          </a:xfrm>
          <a:prstGeom prst="rect">
            <a:avLst/>
          </a:prstGeom>
          <a:noFill/>
          <a:ln w="9525">
            <a:noFill/>
          </a:ln>
        </p:spPr>
        <p:txBody>
          <a:bodyPr wrap="square" anchor="t">
            <a:spAutoFit/>
          </a:bodyPr>
          <a:p>
            <a:pPr>
              <a:lnSpc>
                <a:spcPct val="110000"/>
              </a:lnSpc>
            </a:pPr>
            <a:r>
              <a:rPr lang="zh-CN" altLang="en-US">
                <a:latin typeface="Times New Roman" panose="02020603050405020304" pitchFamily="18" charset="0"/>
                <a:ea typeface="宋体" panose="02010600030101010101" pitchFamily="2" charset="-122"/>
              </a:rPr>
              <a:t>http://english.cntv.cn/program/cultureexpress/20120112/109402.shtml</a:t>
            </a:r>
            <a:endParaRPr lang="zh-CN" altLang="en-US">
              <a:latin typeface="Times New Roman" panose="02020603050405020304" pitchFamily="18" charset="0"/>
              <a:ea typeface="宋体" panose="02010600030101010101" pitchFamily="2" charset="-122"/>
            </a:endParaRPr>
          </a:p>
        </p:txBody>
      </p:sp>
      <p:sp>
        <p:nvSpPr>
          <p:cNvPr id="57354"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IV More Resources</a:t>
            </a:r>
            <a:endParaRPr lang="en-US" altLang="zh-CN" sz="2800" kern="1200">
              <a:solidFill>
                <a:schemeClr val="tx1"/>
              </a:solidFill>
              <a:latin typeface="+mn-lt"/>
              <a:ea typeface="+mn-ea"/>
              <a:cs typeface="+mn-cs"/>
            </a:endParaRPr>
          </a:p>
        </p:txBody>
      </p:sp>
      <p:sp>
        <p:nvSpPr>
          <p:cNvPr id="57355" name="文本框 8"/>
          <p:cNvSpPr txBox="1"/>
          <p:nvPr/>
        </p:nvSpPr>
        <p:spPr>
          <a:xfrm>
            <a:off x="1809750" y="1112838"/>
            <a:ext cx="8037513"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A. Enjoy the video.</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448945" y="2611755"/>
            <a:ext cx="11120755" cy="2178050"/>
          </a:xfrm>
          <a:prstGeom prst="rect">
            <a:avLst/>
          </a:prstGeom>
        </p:spPr>
      </p:pic>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54"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IV More Resources</a:t>
            </a:r>
            <a:endParaRPr lang="en-US" altLang="zh-CN" sz="2800" kern="1200">
              <a:solidFill>
                <a:schemeClr val="tx1"/>
              </a:solidFill>
              <a:latin typeface="+mn-lt"/>
              <a:ea typeface="+mn-ea"/>
              <a:cs typeface="+mn-cs"/>
            </a:endParaRPr>
          </a:p>
        </p:txBody>
      </p:sp>
      <p:sp>
        <p:nvSpPr>
          <p:cNvPr id="57356" name="文本框 2"/>
          <p:cNvSpPr txBox="1"/>
          <p:nvPr/>
        </p:nvSpPr>
        <p:spPr>
          <a:xfrm>
            <a:off x="1623695" y="1303020"/>
            <a:ext cx="8037513" cy="338138"/>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B. Surf the Internet.</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57357" name="文本框 3"/>
          <p:cNvSpPr txBox="1"/>
          <p:nvPr/>
        </p:nvSpPr>
        <p:spPr>
          <a:xfrm>
            <a:off x="719455" y="2178050"/>
            <a:ext cx="10579100" cy="1445260"/>
          </a:xfrm>
          <a:prstGeom prst="rect">
            <a:avLst/>
          </a:prstGeom>
          <a:noFill/>
          <a:ln w="9525">
            <a:noFill/>
          </a:ln>
        </p:spPr>
        <p:txBody>
          <a:bodyPr wrap="square" anchor="t">
            <a:spAutoFit/>
          </a:bodyPr>
          <a:p>
            <a:pPr>
              <a:lnSpc>
                <a:spcPct val="110000"/>
              </a:lnSpc>
            </a:pPr>
            <a:r>
              <a:rPr lang="zh-CN" altLang="en-US" sz="2000">
                <a:latin typeface="Times New Roman" panose="02020603050405020304" pitchFamily="18" charset="0"/>
                <a:ea typeface="宋体" panose="02010600030101010101" pitchFamily="2" charset="-122"/>
              </a:rPr>
              <a:t>http://en.wikipedia.org/wiki/Porcelain</a:t>
            </a:r>
            <a:endParaRPr lang="zh-CN" altLang="en-US" sz="2000">
              <a:latin typeface="Times New Roman" panose="02020603050405020304" pitchFamily="18" charset="0"/>
              <a:ea typeface="宋体" panose="02010600030101010101" pitchFamily="2" charset="-122"/>
            </a:endParaRPr>
          </a:p>
          <a:p>
            <a:pPr>
              <a:lnSpc>
                <a:spcPct val="110000"/>
              </a:lnSpc>
            </a:pPr>
            <a:endParaRPr lang="zh-CN" altLang="en-US" sz="2000">
              <a:latin typeface="Times New Roman" panose="02020603050405020304" pitchFamily="18" charset="0"/>
              <a:ea typeface="宋体" panose="02010600030101010101" pitchFamily="2" charset="-122"/>
            </a:endParaRPr>
          </a:p>
          <a:p>
            <a:pPr>
              <a:lnSpc>
                <a:spcPct val="110000"/>
              </a:lnSpc>
            </a:pPr>
            <a:r>
              <a:rPr lang="zh-CN" altLang="en-US" sz="2000">
                <a:latin typeface="Times New Roman" panose="02020603050405020304" pitchFamily="18" charset="0"/>
                <a:ea typeface="宋体" panose="02010600030101010101" pitchFamily="2" charset="-122"/>
              </a:rPr>
              <a:t>     This website offers an introduction to porcelain. Interested readers can learn about its</a:t>
            </a:r>
            <a:endParaRPr lang="zh-CN" altLang="en-US" sz="2000">
              <a:latin typeface="Times New Roman" panose="02020603050405020304" pitchFamily="18" charset="0"/>
              <a:ea typeface="宋体" panose="02010600030101010101" pitchFamily="2" charset="-122"/>
            </a:endParaRPr>
          </a:p>
          <a:p>
            <a:pPr>
              <a:lnSpc>
                <a:spcPct val="110000"/>
              </a:lnSpc>
            </a:pPr>
            <a:r>
              <a:rPr lang="zh-CN" altLang="en-US" sz="2000">
                <a:latin typeface="Times New Roman" panose="02020603050405020304" pitchFamily="18" charset="0"/>
                <a:ea typeface="宋体" panose="02010600030101010101" pitchFamily="2" charset="-122"/>
              </a:rPr>
              <a:t>materials, history, types, and so on.</a:t>
            </a:r>
            <a:endParaRPr lang="zh-CN" altLang="en-US" sz="2000">
              <a:latin typeface="Times New Roman" panose="02020603050405020304" pitchFamily="18" charset="0"/>
              <a:ea typeface="宋体" panose="02010600030101010101" pitchFamily="2" charset="-122"/>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文本占位符 1"/>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 Lead-in</a:t>
            </a:r>
            <a:endParaRPr lang="zh-CN" altLang="en-US" sz="2800" kern="1200" dirty="0">
              <a:solidFill>
                <a:schemeClr val="tx1"/>
              </a:solidFill>
              <a:latin typeface="+mn-lt"/>
              <a:ea typeface="+mn-ea"/>
              <a:cs typeface="+mn-cs"/>
            </a:endParaRPr>
          </a:p>
        </p:txBody>
      </p:sp>
      <p:sp>
        <p:nvSpPr>
          <p:cNvPr id="22530" name="文本框 37906"/>
          <p:cNvSpPr txBox="1"/>
          <p:nvPr/>
        </p:nvSpPr>
        <p:spPr>
          <a:xfrm>
            <a:off x="1714500" y="767080"/>
            <a:ext cx="9708515" cy="922020"/>
          </a:xfrm>
          <a:prstGeom prst="rect">
            <a:avLst/>
          </a:prstGeom>
          <a:noFill/>
          <a:ln w="9525">
            <a:noFill/>
          </a:ln>
        </p:spPr>
        <p:txBody>
          <a:bodyPr wrap="square" anchor="t">
            <a:spAutoFit/>
          </a:bodyPr>
          <a:p>
            <a:pPr defTabSz="914400"/>
            <a:r>
              <a:rPr lang="en-US" altLang="zh-CN" b="1">
                <a:solidFill>
                  <a:srgbClr val="2AA2BA"/>
                </a:solidFill>
                <a:latin typeface="Arial" panose="020B0604020202020204" pitchFamily="34" charset="0"/>
                <a:ea typeface="宋体" panose="02010600030101010101" pitchFamily="2" charset="-122"/>
              </a:rPr>
              <a:t>A. London, as one of the most famous tourists’ destinations, attracts millions</a:t>
            </a:r>
            <a:endParaRPr lang="en-US" altLang="zh-CN" b="1">
              <a:solidFill>
                <a:srgbClr val="2AA2BA"/>
              </a:solidFill>
              <a:latin typeface="Arial" panose="020B0604020202020204" pitchFamily="34" charset="0"/>
              <a:ea typeface="宋体" panose="02010600030101010101" pitchFamily="2" charset="-122"/>
            </a:endParaRPr>
          </a:p>
          <a:p>
            <a:pPr defTabSz="914400"/>
            <a:r>
              <a:rPr lang="en-US" altLang="zh-CN" b="1">
                <a:solidFill>
                  <a:srgbClr val="2AA2BA"/>
                </a:solidFill>
                <a:latin typeface="Arial" panose="020B0604020202020204" pitchFamily="34" charset="0"/>
                <a:ea typeface="宋体" panose="02010600030101010101" pitchFamily="2" charset="-122"/>
              </a:rPr>
              <a:t>of visitors for its European style in architecture and arts. Please answer the</a:t>
            </a:r>
            <a:endParaRPr lang="en-US" altLang="zh-CN" b="1">
              <a:solidFill>
                <a:srgbClr val="2AA2BA"/>
              </a:solidFill>
              <a:latin typeface="Arial" panose="020B0604020202020204" pitchFamily="34" charset="0"/>
              <a:ea typeface="宋体" panose="02010600030101010101" pitchFamily="2" charset="-122"/>
            </a:endParaRPr>
          </a:p>
          <a:p>
            <a:pPr defTabSz="914400"/>
            <a:r>
              <a:rPr lang="en-US" altLang="zh-CN" b="1">
                <a:solidFill>
                  <a:srgbClr val="2AA2BA"/>
                </a:solidFill>
                <a:latin typeface="Arial" panose="020B0604020202020204" pitchFamily="34" charset="0"/>
                <a:ea typeface="宋体" panose="02010600030101010101" pitchFamily="2" charset="-122"/>
              </a:rPr>
              <a:t>following questions.</a:t>
            </a:r>
            <a:endParaRPr lang="en-US" altLang="zh-CN" b="1">
              <a:solidFill>
                <a:srgbClr val="2AA2BA"/>
              </a:solidFill>
              <a:latin typeface="Arial" panose="020B0604020202020204" pitchFamily="34" charset="0"/>
              <a:ea typeface="宋体" panose="02010600030101010101" pitchFamily="2" charset="-122"/>
            </a:endParaRPr>
          </a:p>
        </p:txBody>
      </p:sp>
      <p:sp>
        <p:nvSpPr>
          <p:cNvPr id="12" name="文本框 11"/>
          <p:cNvSpPr txBox="1"/>
          <p:nvPr/>
        </p:nvSpPr>
        <p:spPr>
          <a:xfrm>
            <a:off x="457835" y="2190115"/>
            <a:ext cx="11522075" cy="645160"/>
          </a:xfrm>
          <a:prstGeom prst="rect">
            <a:avLst/>
          </a:prstGeom>
          <a:noFill/>
        </p:spPr>
        <p:txBody>
          <a:bodyPr wrap="square" rtlCol="0">
            <a:spAutoFit/>
          </a:bodyPr>
          <a:p>
            <a:r>
              <a:rPr lang="zh-CN" altLang="en-US"/>
              <a:t>2. As one of the most important places for religious people, Westminster Chapel plays an important role in British history. Do you know those celebrities who had made it their eternal dwellings?</a:t>
            </a:r>
            <a:endParaRPr lang="zh-CN" altLang="en-US"/>
          </a:p>
        </p:txBody>
      </p:sp>
      <p:sp>
        <p:nvSpPr>
          <p:cNvPr id="3" name="文本框 2"/>
          <p:cNvSpPr txBox="1"/>
          <p:nvPr/>
        </p:nvSpPr>
        <p:spPr>
          <a:xfrm>
            <a:off x="669925" y="3517265"/>
            <a:ext cx="10753090" cy="1260475"/>
          </a:xfrm>
          <a:prstGeom prst="rect">
            <a:avLst/>
          </a:prstGeom>
          <a:noFill/>
        </p:spPr>
        <p:txBody>
          <a:bodyPr wrap="square" rtlCol="0">
            <a:spAutoFit/>
          </a:bodyPr>
          <a:p>
            <a:r>
              <a:rPr lang="zh-CN" altLang="en-US" b="1">
                <a:latin typeface="Times New Roman" panose="02020603050405020304" pitchFamily="18" charset="0"/>
              </a:rPr>
              <a:t>参考答案：</a:t>
            </a:r>
            <a:endParaRPr lang="zh-CN" altLang="en-US" b="1">
              <a:latin typeface="Times New Roman" panose="02020603050405020304" pitchFamily="18" charset="0"/>
            </a:endParaRPr>
          </a:p>
          <a:p>
            <a:endParaRPr lang="zh-CN" altLang="en-US">
              <a:solidFill>
                <a:srgbClr val="FF0000"/>
              </a:solidFill>
            </a:endParaRPr>
          </a:p>
          <a:p>
            <a:r>
              <a:rPr lang="zh-CN" altLang="en-US" sz="2000">
                <a:solidFill>
                  <a:srgbClr val="FF0000"/>
                </a:solidFill>
                <a:latin typeface="Times New Roman" panose="02020603050405020304" pitchFamily="18" charset="0"/>
                <a:cs typeface="Times New Roman" panose="02020603050405020304" pitchFamily="18" charset="0"/>
              </a:rPr>
              <a:t>2. Westminster Chapel is the eternal resting place for famous writers: Thackeray, Ruskin, Goldsmith, Burns, Wordsworth, Browning, Milton, Chaucer, Samuel Johnson, Dickens, Shakespeare, and so on.</a:t>
            </a:r>
            <a:endParaRPr lang="zh-CN" altLang="en-US" sz="20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文本占位符 1"/>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 Lead-in</a:t>
            </a:r>
            <a:endParaRPr lang="zh-CN" altLang="en-US" sz="2800" kern="1200" dirty="0">
              <a:solidFill>
                <a:schemeClr val="tx1"/>
              </a:solidFill>
              <a:latin typeface="+mn-lt"/>
              <a:ea typeface="+mn-ea"/>
              <a:cs typeface="+mn-cs"/>
            </a:endParaRPr>
          </a:p>
        </p:txBody>
      </p:sp>
      <p:sp>
        <p:nvSpPr>
          <p:cNvPr id="22530" name="文本框 37906"/>
          <p:cNvSpPr txBox="1"/>
          <p:nvPr/>
        </p:nvSpPr>
        <p:spPr>
          <a:xfrm>
            <a:off x="1714500" y="767080"/>
            <a:ext cx="9708515" cy="922020"/>
          </a:xfrm>
          <a:prstGeom prst="rect">
            <a:avLst/>
          </a:prstGeom>
          <a:noFill/>
          <a:ln w="9525">
            <a:noFill/>
          </a:ln>
        </p:spPr>
        <p:txBody>
          <a:bodyPr wrap="square" anchor="t">
            <a:spAutoFit/>
          </a:bodyPr>
          <a:p>
            <a:pPr defTabSz="914400"/>
            <a:r>
              <a:rPr lang="en-US" altLang="zh-CN" b="1">
                <a:solidFill>
                  <a:srgbClr val="2AA2BA"/>
                </a:solidFill>
                <a:latin typeface="Arial" panose="020B0604020202020204" pitchFamily="34" charset="0"/>
                <a:ea typeface="宋体" panose="02010600030101010101" pitchFamily="2" charset="-122"/>
              </a:rPr>
              <a:t>A. London, as one of the most famous tourists’ destinations, attracts millions</a:t>
            </a:r>
            <a:endParaRPr lang="en-US" altLang="zh-CN" b="1">
              <a:solidFill>
                <a:srgbClr val="2AA2BA"/>
              </a:solidFill>
              <a:latin typeface="Arial" panose="020B0604020202020204" pitchFamily="34" charset="0"/>
              <a:ea typeface="宋体" panose="02010600030101010101" pitchFamily="2" charset="-122"/>
            </a:endParaRPr>
          </a:p>
          <a:p>
            <a:pPr defTabSz="914400"/>
            <a:r>
              <a:rPr lang="en-US" altLang="zh-CN" b="1">
                <a:solidFill>
                  <a:srgbClr val="2AA2BA"/>
                </a:solidFill>
                <a:latin typeface="Arial" panose="020B0604020202020204" pitchFamily="34" charset="0"/>
                <a:ea typeface="宋体" panose="02010600030101010101" pitchFamily="2" charset="-122"/>
              </a:rPr>
              <a:t>of visitors for its European style in architecture and arts. Please answer the</a:t>
            </a:r>
            <a:endParaRPr lang="en-US" altLang="zh-CN" b="1">
              <a:solidFill>
                <a:srgbClr val="2AA2BA"/>
              </a:solidFill>
              <a:latin typeface="Arial" panose="020B0604020202020204" pitchFamily="34" charset="0"/>
              <a:ea typeface="宋体" panose="02010600030101010101" pitchFamily="2" charset="-122"/>
            </a:endParaRPr>
          </a:p>
          <a:p>
            <a:pPr defTabSz="914400"/>
            <a:r>
              <a:rPr lang="en-US" altLang="zh-CN" b="1">
                <a:solidFill>
                  <a:srgbClr val="2AA2BA"/>
                </a:solidFill>
                <a:latin typeface="Arial" panose="020B0604020202020204" pitchFamily="34" charset="0"/>
                <a:ea typeface="宋体" panose="02010600030101010101" pitchFamily="2" charset="-122"/>
              </a:rPr>
              <a:t>following questions.</a:t>
            </a:r>
            <a:endParaRPr lang="en-US" altLang="zh-CN" b="1">
              <a:solidFill>
                <a:srgbClr val="2AA2BA"/>
              </a:solidFill>
              <a:latin typeface="Arial" panose="020B0604020202020204" pitchFamily="34" charset="0"/>
              <a:ea typeface="宋体" panose="02010600030101010101" pitchFamily="2" charset="-122"/>
            </a:endParaRPr>
          </a:p>
        </p:txBody>
      </p:sp>
      <p:sp>
        <p:nvSpPr>
          <p:cNvPr id="12" name="文本框 11"/>
          <p:cNvSpPr txBox="1"/>
          <p:nvPr/>
        </p:nvSpPr>
        <p:spPr>
          <a:xfrm>
            <a:off x="669925" y="2011680"/>
            <a:ext cx="11522075" cy="645160"/>
          </a:xfrm>
          <a:prstGeom prst="rect">
            <a:avLst/>
          </a:prstGeom>
          <a:noFill/>
        </p:spPr>
        <p:txBody>
          <a:bodyPr wrap="square" rtlCol="0">
            <a:spAutoFit/>
          </a:bodyPr>
          <a:p>
            <a:r>
              <a:rPr lang="zh-CN" altLang="en-US"/>
              <a:t>3. To foreign visitors, what is the House of Parliament famous for? The house of lords or the Big Ben? Please share your ideas with your partners.</a:t>
            </a:r>
            <a:endParaRPr lang="zh-CN" altLang="en-US"/>
          </a:p>
        </p:txBody>
      </p:sp>
      <p:sp>
        <p:nvSpPr>
          <p:cNvPr id="3" name="文本框 2"/>
          <p:cNvSpPr txBox="1"/>
          <p:nvPr/>
        </p:nvSpPr>
        <p:spPr>
          <a:xfrm>
            <a:off x="553720" y="3264535"/>
            <a:ext cx="10753090" cy="953135"/>
          </a:xfrm>
          <a:prstGeom prst="rect">
            <a:avLst/>
          </a:prstGeom>
          <a:noFill/>
        </p:spPr>
        <p:txBody>
          <a:bodyPr wrap="square" rtlCol="0">
            <a:spAutoFit/>
          </a:bodyPr>
          <a:p>
            <a:r>
              <a:rPr lang="zh-CN" altLang="en-US" b="1">
                <a:latin typeface="Times New Roman" panose="02020603050405020304" pitchFamily="18" charset="0"/>
              </a:rPr>
              <a:t>参考答案：</a:t>
            </a:r>
            <a:endParaRPr lang="zh-CN" altLang="en-US" b="1">
              <a:latin typeface="Times New Roman" panose="02020603050405020304" pitchFamily="18" charset="0"/>
            </a:endParaRPr>
          </a:p>
          <a:p>
            <a:endParaRPr lang="zh-CN" altLang="en-US">
              <a:solidFill>
                <a:srgbClr val="FF0000"/>
              </a:solidFill>
            </a:endParaRPr>
          </a:p>
          <a:p>
            <a:r>
              <a:rPr lang="zh-CN" altLang="en-US" sz="2000">
                <a:solidFill>
                  <a:srgbClr val="FF0000"/>
                </a:solidFill>
                <a:latin typeface="Times New Roman" panose="02020603050405020304" pitchFamily="18" charset="0"/>
                <a:cs typeface="Times New Roman" panose="02020603050405020304" pitchFamily="18" charset="0"/>
              </a:rPr>
              <a:t>3. The House of Parliament is famous for Big Ben to foreign visitors.</a:t>
            </a:r>
            <a:endParaRPr lang="zh-CN" altLang="en-US" sz="20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文本占位符 1"/>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 Lead-in</a:t>
            </a:r>
            <a:endParaRPr lang="zh-CN" altLang="en-US" sz="2800" kern="1200" dirty="0">
              <a:solidFill>
                <a:schemeClr val="tx1"/>
              </a:solidFill>
              <a:latin typeface="+mn-lt"/>
              <a:ea typeface="+mn-ea"/>
              <a:cs typeface="+mn-cs"/>
            </a:endParaRPr>
          </a:p>
        </p:txBody>
      </p:sp>
      <p:sp>
        <p:nvSpPr>
          <p:cNvPr id="22530" name="文本框 37906"/>
          <p:cNvSpPr txBox="1"/>
          <p:nvPr/>
        </p:nvSpPr>
        <p:spPr>
          <a:xfrm>
            <a:off x="1714500" y="767080"/>
            <a:ext cx="9708515" cy="922020"/>
          </a:xfrm>
          <a:prstGeom prst="rect">
            <a:avLst/>
          </a:prstGeom>
          <a:noFill/>
          <a:ln w="9525">
            <a:noFill/>
          </a:ln>
        </p:spPr>
        <p:txBody>
          <a:bodyPr wrap="square" anchor="t">
            <a:spAutoFit/>
          </a:bodyPr>
          <a:p>
            <a:pPr defTabSz="914400"/>
            <a:r>
              <a:rPr lang="en-US" altLang="zh-CN" b="1">
                <a:solidFill>
                  <a:srgbClr val="2AA2BA"/>
                </a:solidFill>
                <a:latin typeface="Arial" panose="020B0604020202020204" pitchFamily="34" charset="0"/>
                <a:ea typeface="宋体" panose="02010600030101010101" pitchFamily="2" charset="-122"/>
              </a:rPr>
              <a:t>A. London, as one of the most famous tourists’ destinations, attracts millions</a:t>
            </a:r>
            <a:endParaRPr lang="en-US" altLang="zh-CN" b="1">
              <a:solidFill>
                <a:srgbClr val="2AA2BA"/>
              </a:solidFill>
              <a:latin typeface="Arial" panose="020B0604020202020204" pitchFamily="34" charset="0"/>
              <a:ea typeface="宋体" panose="02010600030101010101" pitchFamily="2" charset="-122"/>
            </a:endParaRPr>
          </a:p>
          <a:p>
            <a:pPr defTabSz="914400"/>
            <a:r>
              <a:rPr lang="en-US" altLang="zh-CN" b="1">
                <a:solidFill>
                  <a:srgbClr val="2AA2BA"/>
                </a:solidFill>
                <a:latin typeface="Arial" panose="020B0604020202020204" pitchFamily="34" charset="0"/>
                <a:ea typeface="宋体" panose="02010600030101010101" pitchFamily="2" charset="-122"/>
              </a:rPr>
              <a:t>of visitors for its European style in architecture and arts. Please answer the</a:t>
            </a:r>
            <a:endParaRPr lang="en-US" altLang="zh-CN" b="1">
              <a:solidFill>
                <a:srgbClr val="2AA2BA"/>
              </a:solidFill>
              <a:latin typeface="Arial" panose="020B0604020202020204" pitchFamily="34" charset="0"/>
              <a:ea typeface="宋体" panose="02010600030101010101" pitchFamily="2" charset="-122"/>
            </a:endParaRPr>
          </a:p>
          <a:p>
            <a:pPr defTabSz="914400"/>
            <a:r>
              <a:rPr lang="en-US" altLang="zh-CN" b="1">
                <a:solidFill>
                  <a:srgbClr val="2AA2BA"/>
                </a:solidFill>
                <a:latin typeface="Arial" panose="020B0604020202020204" pitchFamily="34" charset="0"/>
                <a:ea typeface="宋体" panose="02010600030101010101" pitchFamily="2" charset="-122"/>
              </a:rPr>
              <a:t>following questions.</a:t>
            </a:r>
            <a:endParaRPr lang="en-US" altLang="zh-CN" b="1">
              <a:solidFill>
                <a:srgbClr val="2AA2BA"/>
              </a:solidFill>
              <a:latin typeface="Arial" panose="020B0604020202020204" pitchFamily="34" charset="0"/>
              <a:ea typeface="宋体" panose="02010600030101010101" pitchFamily="2" charset="-122"/>
            </a:endParaRPr>
          </a:p>
        </p:txBody>
      </p:sp>
      <p:sp>
        <p:nvSpPr>
          <p:cNvPr id="12" name="文本框 11"/>
          <p:cNvSpPr txBox="1"/>
          <p:nvPr/>
        </p:nvSpPr>
        <p:spPr>
          <a:xfrm>
            <a:off x="535940" y="2442845"/>
            <a:ext cx="11522075" cy="645160"/>
          </a:xfrm>
          <a:prstGeom prst="rect">
            <a:avLst/>
          </a:prstGeom>
          <a:noFill/>
        </p:spPr>
        <p:txBody>
          <a:bodyPr wrap="square" rtlCol="0">
            <a:spAutoFit/>
          </a:bodyPr>
          <a:p>
            <a:r>
              <a:rPr lang="zh-CN" altLang="en-US"/>
              <a:t>4. Can you share your knowledge about porcelain with your partners? What are the striking</a:t>
            </a:r>
            <a:endParaRPr lang="zh-CN" altLang="en-US"/>
          </a:p>
          <a:p>
            <a:r>
              <a:rPr lang="zh-CN" altLang="en-US"/>
              <a:t>features of European porcelain?</a:t>
            </a:r>
            <a:endParaRPr lang="zh-CN" altLang="en-US"/>
          </a:p>
        </p:txBody>
      </p:sp>
      <p:sp>
        <p:nvSpPr>
          <p:cNvPr id="3" name="文本框 2"/>
          <p:cNvSpPr txBox="1"/>
          <p:nvPr/>
        </p:nvSpPr>
        <p:spPr>
          <a:xfrm>
            <a:off x="719455" y="4157980"/>
            <a:ext cx="10753090" cy="953135"/>
          </a:xfrm>
          <a:prstGeom prst="rect">
            <a:avLst/>
          </a:prstGeom>
          <a:noFill/>
        </p:spPr>
        <p:txBody>
          <a:bodyPr wrap="square" rtlCol="0">
            <a:spAutoFit/>
          </a:bodyPr>
          <a:p>
            <a:r>
              <a:rPr lang="zh-CN" altLang="en-US" b="1">
                <a:latin typeface="Times New Roman" panose="02020603050405020304" pitchFamily="18" charset="0"/>
              </a:rPr>
              <a:t>参考答案：</a:t>
            </a:r>
            <a:endParaRPr lang="zh-CN" altLang="en-US" b="1">
              <a:latin typeface="Times New Roman" panose="02020603050405020304" pitchFamily="18" charset="0"/>
            </a:endParaRPr>
          </a:p>
          <a:p>
            <a:endParaRPr lang="zh-CN" altLang="en-US">
              <a:solidFill>
                <a:srgbClr val="FF0000"/>
              </a:solidFill>
            </a:endParaRPr>
          </a:p>
          <a:p>
            <a:r>
              <a:rPr lang="zh-CN" altLang="en-US" sz="2000">
                <a:solidFill>
                  <a:srgbClr val="FF0000"/>
                </a:solidFill>
                <a:latin typeface="Times New Roman" panose="02020603050405020304" pitchFamily="18" charset="0"/>
                <a:cs typeface="Times New Roman" panose="02020603050405020304" pitchFamily="18" charset="0"/>
              </a:rPr>
              <a:t>4. The striking features of European porcelain lie in their bright colors and strange shapes.</a:t>
            </a:r>
            <a:endParaRPr lang="zh-CN" altLang="en-US" sz="20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文本占位符 1"/>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 Lead-in</a:t>
            </a:r>
            <a:endParaRPr lang="zh-CN" altLang="en-US" sz="2800" kern="1200" dirty="0">
              <a:solidFill>
                <a:schemeClr val="tx1"/>
              </a:solidFill>
              <a:latin typeface="+mn-lt"/>
              <a:ea typeface="+mn-ea"/>
              <a:cs typeface="+mn-cs"/>
            </a:endParaRPr>
          </a:p>
        </p:txBody>
      </p:sp>
      <p:sp>
        <p:nvSpPr>
          <p:cNvPr id="22530" name="文本框 37906"/>
          <p:cNvSpPr txBox="1"/>
          <p:nvPr/>
        </p:nvSpPr>
        <p:spPr>
          <a:xfrm>
            <a:off x="1714500" y="767080"/>
            <a:ext cx="9708515" cy="922020"/>
          </a:xfrm>
          <a:prstGeom prst="rect">
            <a:avLst/>
          </a:prstGeom>
          <a:noFill/>
          <a:ln w="9525">
            <a:noFill/>
          </a:ln>
        </p:spPr>
        <p:txBody>
          <a:bodyPr wrap="square" anchor="t">
            <a:spAutoFit/>
          </a:bodyPr>
          <a:p>
            <a:pPr defTabSz="914400"/>
            <a:r>
              <a:rPr lang="en-US" altLang="zh-CN" b="1">
                <a:solidFill>
                  <a:srgbClr val="2AA2BA"/>
                </a:solidFill>
                <a:latin typeface="Arial" panose="020B0604020202020204" pitchFamily="34" charset="0"/>
                <a:ea typeface="宋体" panose="02010600030101010101" pitchFamily="2" charset="-122"/>
              </a:rPr>
              <a:t>A. London, as one of the most famous tourists’ destinations, attracts millions</a:t>
            </a:r>
            <a:endParaRPr lang="en-US" altLang="zh-CN" b="1">
              <a:solidFill>
                <a:srgbClr val="2AA2BA"/>
              </a:solidFill>
              <a:latin typeface="Arial" panose="020B0604020202020204" pitchFamily="34" charset="0"/>
              <a:ea typeface="宋体" panose="02010600030101010101" pitchFamily="2" charset="-122"/>
            </a:endParaRPr>
          </a:p>
          <a:p>
            <a:pPr defTabSz="914400"/>
            <a:r>
              <a:rPr lang="en-US" altLang="zh-CN" b="1">
                <a:solidFill>
                  <a:srgbClr val="2AA2BA"/>
                </a:solidFill>
                <a:latin typeface="Arial" panose="020B0604020202020204" pitchFamily="34" charset="0"/>
                <a:ea typeface="宋体" panose="02010600030101010101" pitchFamily="2" charset="-122"/>
              </a:rPr>
              <a:t>of visitors for its European style in architecture and arts. Please answer the</a:t>
            </a:r>
            <a:endParaRPr lang="en-US" altLang="zh-CN" b="1">
              <a:solidFill>
                <a:srgbClr val="2AA2BA"/>
              </a:solidFill>
              <a:latin typeface="Arial" panose="020B0604020202020204" pitchFamily="34" charset="0"/>
              <a:ea typeface="宋体" panose="02010600030101010101" pitchFamily="2" charset="-122"/>
            </a:endParaRPr>
          </a:p>
          <a:p>
            <a:pPr defTabSz="914400"/>
            <a:r>
              <a:rPr lang="en-US" altLang="zh-CN" b="1">
                <a:solidFill>
                  <a:srgbClr val="2AA2BA"/>
                </a:solidFill>
                <a:latin typeface="Arial" panose="020B0604020202020204" pitchFamily="34" charset="0"/>
                <a:ea typeface="宋体" panose="02010600030101010101" pitchFamily="2" charset="-122"/>
              </a:rPr>
              <a:t>following questions.</a:t>
            </a:r>
            <a:endParaRPr lang="en-US" altLang="zh-CN" b="1">
              <a:solidFill>
                <a:srgbClr val="2AA2BA"/>
              </a:solidFill>
              <a:latin typeface="Arial" panose="020B0604020202020204" pitchFamily="34" charset="0"/>
              <a:ea typeface="宋体" panose="02010600030101010101" pitchFamily="2" charset="-122"/>
            </a:endParaRPr>
          </a:p>
        </p:txBody>
      </p:sp>
      <p:sp>
        <p:nvSpPr>
          <p:cNvPr id="12" name="文本框 11"/>
          <p:cNvSpPr txBox="1"/>
          <p:nvPr/>
        </p:nvSpPr>
        <p:spPr>
          <a:xfrm>
            <a:off x="496570" y="1802130"/>
            <a:ext cx="11522075" cy="645160"/>
          </a:xfrm>
          <a:prstGeom prst="rect">
            <a:avLst/>
          </a:prstGeom>
          <a:noFill/>
        </p:spPr>
        <p:txBody>
          <a:bodyPr wrap="square" rtlCol="0">
            <a:spAutoFit/>
          </a:bodyPr>
          <a:p>
            <a:endParaRPr lang="zh-CN" altLang="en-US"/>
          </a:p>
          <a:p>
            <a:r>
              <a:rPr lang="zh-CN" altLang="en-US"/>
              <a:t>5. Do you know any famous brand in terms of porcelain in European countries?</a:t>
            </a:r>
            <a:endParaRPr lang="zh-CN" altLang="en-US"/>
          </a:p>
        </p:txBody>
      </p:sp>
      <p:sp>
        <p:nvSpPr>
          <p:cNvPr id="3" name="文本框 2"/>
          <p:cNvSpPr txBox="1"/>
          <p:nvPr/>
        </p:nvSpPr>
        <p:spPr>
          <a:xfrm>
            <a:off x="669925" y="3342640"/>
            <a:ext cx="10753090" cy="1568450"/>
          </a:xfrm>
          <a:prstGeom prst="rect">
            <a:avLst/>
          </a:prstGeom>
          <a:noFill/>
        </p:spPr>
        <p:txBody>
          <a:bodyPr wrap="square" rtlCol="0">
            <a:spAutoFit/>
          </a:bodyPr>
          <a:p>
            <a:r>
              <a:rPr lang="zh-CN" altLang="en-US" b="1">
                <a:latin typeface="Times New Roman" panose="02020603050405020304" pitchFamily="18" charset="0"/>
              </a:rPr>
              <a:t>参考答案：</a:t>
            </a:r>
            <a:endParaRPr lang="zh-CN" altLang="en-US" b="1">
              <a:latin typeface="Times New Roman" panose="02020603050405020304" pitchFamily="18" charset="0"/>
            </a:endParaRPr>
          </a:p>
          <a:p>
            <a:endParaRPr lang="zh-CN" altLang="en-US">
              <a:solidFill>
                <a:srgbClr val="FF0000"/>
              </a:solidFill>
            </a:endParaRPr>
          </a:p>
          <a:p>
            <a:r>
              <a:rPr lang="zh-CN" altLang="en-US" sz="2000">
                <a:solidFill>
                  <a:srgbClr val="FF0000"/>
                </a:solidFill>
                <a:latin typeface="Times New Roman" panose="02020603050405020304" pitchFamily="18" charset="0"/>
                <a:cs typeface="Times New Roman" panose="02020603050405020304" pitchFamily="18" charset="0"/>
              </a:rPr>
              <a:t>5. I only have a little knowledge about Meissen, which is a famous German brand for its</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unique shape, simple color and pattern. As it is elegant and unique, Meissen wares are used</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by German royal family.</a:t>
            </a:r>
            <a:endParaRPr lang="zh-CN" altLang="en-US" sz="20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4"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55"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6"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57"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8"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9" name="矩形 23"/>
          <p:cNvSpPr/>
          <p:nvPr/>
        </p:nvSpPr>
        <p:spPr>
          <a:xfrm>
            <a:off x="7234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60"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61"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62"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 Lead-in</a:t>
            </a:r>
            <a:endParaRPr lang="zh-CN" altLang="en-US" sz="2800" kern="1200" dirty="0">
              <a:solidFill>
                <a:schemeClr val="tx1"/>
              </a:solidFill>
              <a:latin typeface="+mn-lt"/>
              <a:ea typeface="+mn-ea"/>
              <a:cs typeface="+mn-cs"/>
            </a:endParaRPr>
          </a:p>
        </p:txBody>
      </p:sp>
      <p:sp>
        <p:nvSpPr>
          <p:cNvPr id="23563" name="文本框 37906"/>
          <p:cNvSpPr txBox="1"/>
          <p:nvPr/>
        </p:nvSpPr>
        <p:spPr>
          <a:xfrm>
            <a:off x="1714500" y="767080"/>
            <a:ext cx="10192385" cy="368300"/>
          </a:xfrm>
          <a:prstGeom prst="rect">
            <a:avLst/>
          </a:prstGeom>
          <a:noFill/>
          <a:ln w="9525">
            <a:noFill/>
          </a:ln>
        </p:spPr>
        <p:txBody>
          <a:bodyPr wrap="square" anchor="t">
            <a:spAutoFit/>
          </a:bodyPr>
          <a:p>
            <a:pPr defTabSz="914400"/>
            <a:r>
              <a:rPr lang="en-US" altLang="zh-CN" b="1">
                <a:solidFill>
                  <a:srgbClr val="2AA2BA"/>
                </a:solidFill>
                <a:latin typeface="Arial" panose="020B0604020202020204" pitchFamily="34" charset="0"/>
                <a:ea typeface="宋体" panose="02010600030101010101" pitchFamily="2" charset="-122"/>
              </a:rPr>
              <a:t>B. Discuss the following questions with your partner. Take notes in the box if necessary.</a:t>
            </a:r>
            <a:endParaRPr lang="en-US" altLang="zh-CN" b="1">
              <a:solidFill>
                <a:srgbClr val="2AA2BA"/>
              </a:solidFill>
              <a:latin typeface="Arial" panose="020B0604020202020204" pitchFamily="34" charset="0"/>
              <a:ea typeface="宋体" panose="02010600030101010101" pitchFamily="2" charset="-122"/>
            </a:endParaRPr>
          </a:p>
        </p:txBody>
      </p:sp>
      <p:sp>
        <p:nvSpPr>
          <p:cNvPr id="2" name="文本框 1"/>
          <p:cNvSpPr txBox="1"/>
          <p:nvPr/>
        </p:nvSpPr>
        <p:spPr>
          <a:xfrm>
            <a:off x="384175" y="1412240"/>
            <a:ext cx="11249660" cy="1476375"/>
          </a:xfrm>
          <a:prstGeom prst="rect">
            <a:avLst/>
          </a:prstGeom>
          <a:noFill/>
        </p:spPr>
        <p:txBody>
          <a:bodyPr wrap="square" rtlCol="0">
            <a:spAutoFit/>
          </a:bodyPr>
          <a:p>
            <a:r>
              <a:rPr lang="zh-CN" altLang="en-US"/>
              <a:t>1. London Tower serves a mirror of British history from the 11th century through the 15th century. Can you name the reason for its changeable function?</a:t>
            </a:r>
            <a:endParaRPr lang="zh-CN" altLang="en-US"/>
          </a:p>
          <a:p>
            <a:r>
              <a:rPr lang="zh-CN" altLang="en-US"/>
              <a:t>2. Have you ever experienced making porcelain or watched a video about it? Are there any different procedures or conditions for making soft and hard paste porcelains?</a:t>
            </a:r>
            <a:endParaRPr lang="zh-CN" altLang="en-US"/>
          </a:p>
          <a:p>
            <a:r>
              <a:rPr lang="zh-CN" altLang="en-US"/>
              <a:t>3. Is saint-cloud porcelain in Europe exactly the same as Chinese blue and white porcelain?</a:t>
            </a:r>
            <a:endParaRPr lang="zh-CN" altLang="en-US"/>
          </a:p>
        </p:txBody>
      </p:sp>
      <p:sp>
        <p:nvSpPr>
          <p:cNvPr id="3" name="文本框 2"/>
          <p:cNvSpPr txBox="1"/>
          <p:nvPr/>
        </p:nvSpPr>
        <p:spPr>
          <a:xfrm>
            <a:off x="189230" y="2888615"/>
            <a:ext cx="11813540" cy="3476625"/>
          </a:xfrm>
          <a:prstGeom prst="rect">
            <a:avLst/>
          </a:prstGeom>
          <a:noFill/>
        </p:spPr>
        <p:txBody>
          <a:bodyPr wrap="square" rtlCol="0">
            <a:spAutoFit/>
          </a:bodyPr>
          <a:p>
            <a:r>
              <a:rPr lang="zh-CN" altLang="en-US" b="1">
                <a:latin typeface="Times New Roman" panose="02020603050405020304" pitchFamily="18" charset="0"/>
              </a:rPr>
              <a:t>参考答案：</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1. London Tower was once used as the execution place in the past, but today it is a place where the public are more peacefully entertained by politicians, preachers, and street artists. The reason for its changeable function probably lies in less conflicts between tribes or races and less criminal cases in the United Kingdom.</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2. Yes, I have ever tried making porcelain at a workshop in Wuxi. Soft-paste porcelains are fired at lower temperatures than hard-paste porcelain, therefore these wares are generally softer than hard-paste porcelains. Generally speaking, hard-paste porcelain wares are fired at temperatures up to 1,400 °C (2,552 °F) in a wood-fired kiln.</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3. Saint-cloud porcelain wares are produced by Chicaneau’s factory with an attempt to copy Chinese porcelain, but they are not the same. Saint-Cloud developed a frit (“a mixture of sand and chalk”) which was close, although not identical, to Asian porcelain.</a:t>
            </a:r>
            <a:endParaRPr lang="zh-CN" altLang="en-US" sz="20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主题">
  <a:themeElements>
    <a:clrScheme name="自定义 86">
      <a:dk1>
        <a:srgbClr val="000000"/>
      </a:dk1>
      <a:lt1>
        <a:srgbClr val="FFFFFF"/>
      </a:lt1>
      <a:dk2>
        <a:srgbClr val="000000"/>
      </a:dk2>
      <a:lt2>
        <a:srgbClr val="FFFDFD"/>
      </a:lt2>
      <a:accent1>
        <a:srgbClr val="FAA0AA"/>
      </a:accent1>
      <a:accent2>
        <a:srgbClr val="F5E5E4"/>
      </a:accent2>
      <a:accent3>
        <a:srgbClr val="AACED2"/>
      </a:accent3>
      <a:accent4>
        <a:srgbClr val="009FB8"/>
      </a:accent4>
      <a:accent5>
        <a:srgbClr val="FFBBB3"/>
      </a:accent5>
      <a:accent6>
        <a:srgbClr val="515151"/>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34695</Words>
  <Application>WPS 演示</Application>
  <PresentationFormat>自定义</PresentationFormat>
  <Paragraphs>835</Paragraphs>
  <Slides>48</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48</vt:i4>
      </vt:variant>
    </vt:vector>
  </HeadingPairs>
  <TitlesOfParts>
    <vt:vector size="61" baseType="lpstr">
      <vt:lpstr>Arial</vt:lpstr>
      <vt:lpstr>宋体</vt:lpstr>
      <vt:lpstr>Wingdings</vt:lpstr>
      <vt:lpstr>微软雅黑</vt:lpstr>
      <vt:lpstr>Segoe UI Light</vt:lpstr>
      <vt:lpstr>Century Gothic</vt:lpstr>
      <vt:lpstr>Century Gothic</vt:lpstr>
      <vt:lpstr>Segoe UI Light</vt:lpstr>
      <vt:lpstr>Calibri</vt:lpstr>
      <vt:lpstr>Times New Roman</vt:lpstr>
      <vt:lpstr>Arial Unicode MS</vt:lpstr>
      <vt:lpstr>Courier New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Administrator</cp:lastModifiedBy>
  <cp:revision>459</cp:revision>
  <dcterms:created xsi:type="dcterms:W3CDTF">2015-08-18T02:51:00Z</dcterms:created>
  <dcterms:modified xsi:type="dcterms:W3CDTF">2018-07-12T00:51:53Z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